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16"/>
  </p:notesMasterIdLst>
  <p:sldIdLst>
    <p:sldId id="256" r:id="rId3"/>
    <p:sldId id="257" r:id="rId4"/>
    <p:sldId id="285" r:id="rId5"/>
    <p:sldId id="302" r:id="rId6"/>
    <p:sldId id="303" r:id="rId7"/>
    <p:sldId id="304" r:id="rId8"/>
    <p:sldId id="311" r:id="rId9"/>
    <p:sldId id="305" r:id="rId10"/>
    <p:sldId id="306" r:id="rId11"/>
    <p:sldId id="307" r:id="rId12"/>
    <p:sldId id="308" r:id="rId13"/>
    <p:sldId id="309" r:id="rId14"/>
    <p:sldId id="31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1" autoAdjust="0"/>
    <p:restoredTop sz="69739" autoAdjust="0"/>
  </p:normalViewPr>
  <p:slideViewPr>
    <p:cSldViewPr showGuides="1">
      <p:cViewPr varScale="1">
        <p:scale>
          <a:sx n="52" d="100"/>
          <a:sy n="52" d="100"/>
        </p:scale>
        <p:origin x="-31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6613F-75BC-40DB-A842-CAD5887B9DB5}" type="datetimeFigureOut">
              <a:rPr lang="en-US" smtClean="0"/>
              <a:t>3/29/2016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00459-C31D-451C-A050-4B1242B1FF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59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666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51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91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18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4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276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13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75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8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2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6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19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9052" y="2429954"/>
            <a:ext cx="7705896" cy="1761046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51671"/>
              </a:avLst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BUILDING PROJECT</a:t>
            </a:r>
            <a:endParaRPr lang="en-US" sz="2400" spc="100" dirty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700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  <a:gs pos="51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effectLst>
                <a:reflection blurRad="6350" stA="55000" endA="300" endPos="45500" dir="5400000" sy="-100000" algn="bl" rotWithShape="0"/>
              </a:effectLst>
              <a:latin typeface="Haettenschweiler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66800" y="20056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</a:t>
            </a:r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2" name="TextBox 1"/>
          <p:cNvSpPr txBox="1"/>
          <p:nvPr/>
        </p:nvSpPr>
        <p:spPr>
          <a:xfrm>
            <a:off x="1295400" y="6031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766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5751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Continue Construction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773501"/>
            <a:ext cx="8610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Continue to cut and glue pieces inside of the frame until side 1 is complete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Duplicate process for side 2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Cut pieces and glue the two sides together – this is the hardest part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536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4478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Complete Construction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514600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Start to connect the two sides by attaching all four furthermost points at the same time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Continue to attach the sides paying special attention to the loading platform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9372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5751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Suggestions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697301"/>
            <a:ext cx="8610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Wood is strong and glue is weak. Too much glue will take too long to dry.  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The more surface area in contact between the two surfaces, the stronger the joint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7799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5751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Suggestions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697301"/>
            <a:ext cx="861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Small amounts of wood can be used to reinforce weak areas as shown below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52800" y="4343400"/>
            <a:ext cx="228600" cy="1776175"/>
          </a:xfrm>
          <a:prstGeom prst="rect">
            <a:avLst/>
          </a:prstGeom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581400" y="4903112"/>
            <a:ext cx="3352800" cy="328375"/>
          </a:xfrm>
          <a:prstGeom prst="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81400" y="5231487"/>
            <a:ext cx="228600" cy="254913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3896868" y="5486401"/>
            <a:ext cx="914400" cy="152399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959096" y="5486401"/>
            <a:ext cx="304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Added Piece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6999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4478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Summary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2590800"/>
            <a:ext cx="861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Make </a:t>
            </a:r>
            <a:r>
              <a:rPr lang="en-US" sz="4800" dirty="0" smtClean="0">
                <a:solidFill>
                  <a:srgbClr val="FFFF00"/>
                </a:solidFill>
              </a:rPr>
              <a:t>a Scaled-Up Drawing</a:t>
            </a:r>
            <a:endParaRPr lang="en-US" sz="48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Build Side 1, 2, and Connect</a:t>
            </a:r>
            <a:endParaRPr lang="en-US" sz="48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Cutting and Gluing</a:t>
            </a:r>
            <a:endParaRPr lang="en-US" sz="48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Suggestions</a:t>
            </a:r>
            <a:endParaRPr lang="en-US" sz="4800" dirty="0" smtClean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63362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245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524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Scaled-Up Drawing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590800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Find scale from bridge print-out</a:t>
            </a:r>
            <a:endParaRPr lang="en-US" sz="48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Draw bridge to real scale on large paper</a:t>
            </a:r>
            <a:endParaRPr lang="en-US" sz="48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Get drawing checked by instructor</a:t>
            </a:r>
            <a:endParaRPr lang="en-US" sz="48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997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524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Scaled-Up Drawing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81001" y="2895600"/>
                <a:ext cx="8089459" cy="11038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FFFF00"/>
                          </a:solidFill>
                          <a:latin typeface="Cambria Math"/>
                        </a:rPr>
                        <m:t>𝑺𝒄𝒂𝒍𝒆</m:t>
                      </m:r>
                      <m:r>
                        <a:rPr lang="en-US" sz="3200" b="1" i="1" smtClean="0">
                          <a:solidFill>
                            <a:srgbClr val="FFFF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𝟒𝟎𝟎</m:t>
                          </m:r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𝒎𝒎</m:t>
                          </m:r>
                        </m:num>
                        <m:den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𝑻𝒐𝒕𝒂𝒍</m:t>
                          </m:r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𝑳𝒆𝒏𝒈𝒕𝒉</m:t>
                          </m:r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𝒐𝒇</m:t>
                          </m:r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𝑫𝒆𝒔𝒊𝒈𝒏</m:t>
                          </m:r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 </m:t>
                          </m:r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𝑩𝒓𝒊𝒅𝒈𝒆</m:t>
                          </m:r>
                        </m:den>
                      </m:f>
                    </m:oMath>
                  </m:oMathPara>
                </a14:m>
                <a:endParaRPr lang="en-US" sz="3200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1" y="2895600"/>
                <a:ext cx="8089459" cy="110389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533400" y="452634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Each piece of the bridge should be scaled up by the same factor.</a:t>
            </a:r>
            <a:endParaRPr lang="en-US" sz="48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0623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524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Scaled-Up Drawing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11" name="TextBox 10"/>
          <p:cNvSpPr txBox="1"/>
          <p:nvPr/>
        </p:nvSpPr>
        <p:spPr>
          <a:xfrm>
            <a:off x="381000" y="2972812"/>
            <a:ext cx="861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BUT: If the “frame” of the bridge is sized correctly, the pieces inside can be measured and cut to fit to the frame.</a:t>
            </a:r>
            <a:endParaRPr lang="en-US" sz="48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237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6513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Prepare for Construction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2849701"/>
            <a:ext cx="8610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Place scaled drawing on flat surface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Place wax paper over it and tape it down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Place small amount of glue on small square of wax paper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1317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6513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Cutting Tools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2895600"/>
            <a:ext cx="8610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To make strong joints, it is important to cut the ends of the wood pieces at the correct angles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There are a number of tools to help you do that</a:t>
            </a:r>
          </a:p>
        </p:txBody>
      </p:sp>
    </p:spTree>
    <p:extLst>
      <p:ext uri="{BB962C8B-B14F-4D97-AF65-F5344CB8AC3E}">
        <p14:creationId xmlns:p14="http://schemas.microsoft.com/office/powerpoint/2010/main" val="733702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4478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Begin Construction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590800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Cut pieces for outside frame of bridge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Use a small piece of balsa wood to apply glue sparingly to cover both surfaces that are being glued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Do this to all pieces in frame and let dry until tacky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676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62000" y="14478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Continue Construction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0480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CONSTRUCTION</a:t>
            </a:r>
            <a:endParaRPr lang="en-US" sz="8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2590800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Place all pieces in frame together at the same time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Use small pieces of masking tape to keep pieces in place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Store unglued pieces in a plastic bag and layer large papers in a pile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9510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ded_text_wrapped_around_a_cor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64AA501-6534-431B-BE17-52C0FD6EE8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Shaded_text_wrapped_around_a_corner</Template>
  <TotalTime>0</TotalTime>
  <Words>11612</Words>
  <Application>Microsoft Office PowerPoint</Application>
  <PresentationFormat>On-screen Show (4:3)</PresentationFormat>
  <Paragraphs>706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Shaded_text_wrapped_around_a_corner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2016-03-27T20:46:20Z</dcterms:created>
  <dcterms:modified xsi:type="dcterms:W3CDTF">2016-03-30T02:19:29Z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TC024240179991</vt:lpwstr>
  </property>
</Properties>
</file>