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2"/>
  </p:sldMasterIdLst>
  <p:notesMasterIdLst>
    <p:notesMasterId r:id="rId2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9739" autoAdjust="0"/>
  </p:normalViewPr>
  <p:slideViewPr>
    <p:cSldViewPr showGuides="1">
      <p:cViewPr varScale="1">
        <p:scale>
          <a:sx n="52" d="100"/>
          <a:sy n="52" d="100"/>
        </p:scale>
        <p:origin x="-29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06613F-75BC-40DB-A842-CAD5887B9DB5}" type="datetimeFigureOut">
              <a:rPr lang="en-US" smtClean="0"/>
              <a:t>3/29/2016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C00459-C31D-451C-A050-4B1242B1FF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7591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6666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5515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915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918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47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3/29/2016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7276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3/29/2016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4131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3/29/2016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75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3/29/2016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8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3/29/2016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3026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3/29/2016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562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D5785-8A43-4CC4-A705-D4AA7E8DB57F}" type="datetimeFigureOut">
              <a:rPr lang="en-US" smtClean="0"/>
              <a:pPr/>
              <a:t>3/29/2016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0193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719052" y="2429954"/>
            <a:ext cx="7705896" cy="1761046"/>
          </a:xfrm>
          <a:prstGeom prst="rect">
            <a:avLst/>
          </a:prstGeom>
          <a:noFill/>
        </p:spPr>
        <p:txBody>
          <a:bodyPr wrap="square" rtlCol="0">
            <a:prstTxWarp prst="textTriangle">
              <a:avLst>
                <a:gd name="adj" fmla="val 51671"/>
              </a:avLst>
            </a:prstTxWarp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BRIDGE BUILDING PROJECT</a:t>
            </a:r>
            <a:endParaRPr lang="en-US" sz="2400" spc="100" dirty="0"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7000">
                    <a:schemeClr val="accent1">
                      <a:lumMod val="20000"/>
                      <a:lumOff val="80000"/>
                    </a:schemeClr>
                  </a:gs>
                  <a:gs pos="50000">
                    <a:schemeClr val="bg1"/>
                  </a:gs>
                  <a:gs pos="51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0" scaled="1"/>
                <a:tileRect/>
              </a:gradFill>
              <a:effectLst>
                <a:reflection blurRad="6350" stA="55000" endA="300" endPos="45500" dir="5400000" sy="-100000" algn="bl" rotWithShape="0"/>
              </a:effectLst>
              <a:latin typeface="Haettenschweiler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485900" y="357836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TYPES OF BRIDGES</a:t>
            </a:r>
            <a:endParaRPr lang="en-US" sz="8000" dirty="0"/>
          </a:p>
        </p:txBody>
      </p:sp>
      <p:sp>
        <p:nvSpPr>
          <p:cNvPr id="4" name="Rectangle 3"/>
          <p:cNvSpPr/>
          <p:nvPr/>
        </p:nvSpPr>
        <p:spPr>
          <a:xfrm>
            <a:off x="1981200" y="6248400"/>
            <a:ext cx="571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© Multimedia Science 2016. 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23987661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295400" y="124361"/>
            <a:ext cx="8001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TYPE OF BRIDGE QUIZ</a:t>
            </a:r>
            <a:endParaRPr lang="en-US" sz="8000" dirty="0"/>
          </a:p>
        </p:txBody>
      </p:sp>
      <p:sp>
        <p:nvSpPr>
          <p:cNvPr id="8" name="TextBox 7"/>
          <p:cNvSpPr txBox="1"/>
          <p:nvPr/>
        </p:nvSpPr>
        <p:spPr>
          <a:xfrm>
            <a:off x="-685800" y="15240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Which type of bridge?</a:t>
            </a:r>
            <a:endParaRPr lang="en-US" sz="6000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9931" y="2667000"/>
            <a:ext cx="5152869" cy="3429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981200" y="6336268"/>
            <a:ext cx="571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© Multimedia Science 2016. 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28066447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295400" y="124361"/>
            <a:ext cx="8001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TYPE OF BRIDGE QUIZ</a:t>
            </a:r>
            <a:endParaRPr lang="en-US" sz="8000" dirty="0"/>
          </a:p>
        </p:txBody>
      </p:sp>
      <p:sp>
        <p:nvSpPr>
          <p:cNvPr id="8" name="TextBox 7"/>
          <p:cNvSpPr txBox="1"/>
          <p:nvPr/>
        </p:nvSpPr>
        <p:spPr>
          <a:xfrm>
            <a:off x="-685800" y="16764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Which type of bridge?</a:t>
            </a:r>
            <a:endParaRPr lang="en-US" sz="6000" dirty="0">
              <a:solidFill>
                <a:srgbClr val="FFFF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2971800"/>
            <a:ext cx="6172200" cy="324802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981200" y="6248400"/>
            <a:ext cx="571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© Multimedia Science 2016. 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25939322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295400" y="124361"/>
            <a:ext cx="8001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TYPE OF BRIDGE QUIZ</a:t>
            </a:r>
            <a:endParaRPr lang="en-US" sz="8000" dirty="0"/>
          </a:p>
        </p:txBody>
      </p:sp>
      <p:sp>
        <p:nvSpPr>
          <p:cNvPr id="8" name="TextBox 7"/>
          <p:cNvSpPr txBox="1"/>
          <p:nvPr/>
        </p:nvSpPr>
        <p:spPr>
          <a:xfrm>
            <a:off x="-685800" y="16002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Which type of bridge?</a:t>
            </a:r>
            <a:endParaRPr lang="en-US" sz="6000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2819400"/>
            <a:ext cx="5052060" cy="336804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981200" y="6336268"/>
            <a:ext cx="571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© Multimedia Science 2016. 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39294521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295400" y="124361"/>
            <a:ext cx="8001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TYPE OF BRIDGE QUIZ</a:t>
            </a:r>
            <a:endParaRPr lang="en-US" sz="8000" dirty="0"/>
          </a:p>
        </p:txBody>
      </p:sp>
      <p:sp>
        <p:nvSpPr>
          <p:cNvPr id="8" name="TextBox 7"/>
          <p:cNvSpPr txBox="1"/>
          <p:nvPr/>
        </p:nvSpPr>
        <p:spPr>
          <a:xfrm>
            <a:off x="-685800" y="14478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Which type of bridge?</a:t>
            </a:r>
            <a:endParaRPr lang="en-US" sz="6000" dirty="0">
              <a:solidFill>
                <a:srgbClr val="FFFF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114" y="2590800"/>
            <a:ext cx="5333486" cy="360504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981200" y="6324600"/>
            <a:ext cx="571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© Multimedia Science 2016. 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6824157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295400" y="124361"/>
            <a:ext cx="8001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TYPE OF BRIDGE QUIZ</a:t>
            </a:r>
            <a:endParaRPr lang="en-US" sz="8000" dirty="0"/>
          </a:p>
        </p:txBody>
      </p:sp>
      <p:sp>
        <p:nvSpPr>
          <p:cNvPr id="8" name="TextBox 7"/>
          <p:cNvSpPr txBox="1"/>
          <p:nvPr/>
        </p:nvSpPr>
        <p:spPr>
          <a:xfrm>
            <a:off x="-685800" y="13716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Which type of bridge?</a:t>
            </a:r>
            <a:endParaRPr lang="en-US" sz="6000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287" y="2438400"/>
            <a:ext cx="5777713" cy="366164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981200" y="6248400"/>
            <a:ext cx="571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© Multimedia Science 2016. 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36421948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295400" y="124361"/>
            <a:ext cx="8001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TYPE OF BRIDGE QUIZ</a:t>
            </a:r>
            <a:endParaRPr lang="en-US" sz="8000" dirty="0"/>
          </a:p>
        </p:txBody>
      </p:sp>
      <p:sp>
        <p:nvSpPr>
          <p:cNvPr id="8" name="TextBox 7"/>
          <p:cNvSpPr txBox="1"/>
          <p:nvPr/>
        </p:nvSpPr>
        <p:spPr>
          <a:xfrm>
            <a:off x="-685800" y="15240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Which type of bridge?</a:t>
            </a:r>
            <a:endParaRPr lang="en-US" sz="6000" dirty="0">
              <a:solidFill>
                <a:srgbClr val="FFFF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2667000"/>
            <a:ext cx="6172200" cy="362902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981200" y="6248400"/>
            <a:ext cx="571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© Multimedia Science 2016. 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36990644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295400" y="124361"/>
            <a:ext cx="8001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TYPE OF BRIDGE QUIZ</a:t>
            </a:r>
            <a:endParaRPr lang="en-US" sz="8000" dirty="0"/>
          </a:p>
        </p:txBody>
      </p:sp>
      <p:sp>
        <p:nvSpPr>
          <p:cNvPr id="8" name="TextBox 7"/>
          <p:cNvSpPr txBox="1"/>
          <p:nvPr/>
        </p:nvSpPr>
        <p:spPr>
          <a:xfrm>
            <a:off x="-685800" y="13716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Which type of bridge?</a:t>
            </a:r>
            <a:endParaRPr lang="en-US" sz="6000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2667000"/>
            <a:ext cx="4648200" cy="348615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981200" y="6336268"/>
            <a:ext cx="571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© Multimedia Science 2016. 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10849965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295400" y="124361"/>
            <a:ext cx="8001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TYPE OF BRIDGE QUIZ</a:t>
            </a:r>
            <a:endParaRPr lang="en-US" sz="8000" dirty="0"/>
          </a:p>
        </p:txBody>
      </p:sp>
      <p:sp>
        <p:nvSpPr>
          <p:cNvPr id="8" name="TextBox 7"/>
          <p:cNvSpPr txBox="1"/>
          <p:nvPr/>
        </p:nvSpPr>
        <p:spPr>
          <a:xfrm>
            <a:off x="-685800" y="1575137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Which type of bridge?</a:t>
            </a:r>
            <a:endParaRPr lang="en-US" sz="6000" dirty="0">
              <a:solidFill>
                <a:srgbClr val="FFFF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3352800"/>
            <a:ext cx="6172200" cy="239077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981200" y="6248400"/>
            <a:ext cx="571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© Multimedia Science 2016. 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7352709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295400" y="124361"/>
            <a:ext cx="8001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TYPE OF BRIDGE QUIZ</a:t>
            </a:r>
            <a:endParaRPr lang="en-US" sz="8000" dirty="0"/>
          </a:p>
        </p:txBody>
      </p:sp>
      <p:sp>
        <p:nvSpPr>
          <p:cNvPr id="8" name="TextBox 7"/>
          <p:cNvSpPr txBox="1"/>
          <p:nvPr/>
        </p:nvSpPr>
        <p:spPr>
          <a:xfrm>
            <a:off x="-685800" y="13716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Which type of bridge?</a:t>
            </a:r>
            <a:endParaRPr lang="en-US" sz="6000" dirty="0">
              <a:solidFill>
                <a:srgbClr val="FFFF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2438400"/>
            <a:ext cx="5029200" cy="36576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981200" y="6248400"/>
            <a:ext cx="571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© Multimedia Science 2016. 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4136534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295400" y="124361"/>
            <a:ext cx="8001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TYPE OF BRIDGE QUIZ</a:t>
            </a:r>
            <a:endParaRPr lang="en-US" sz="8000" dirty="0"/>
          </a:p>
        </p:txBody>
      </p:sp>
      <p:sp>
        <p:nvSpPr>
          <p:cNvPr id="8" name="TextBox 7"/>
          <p:cNvSpPr txBox="1"/>
          <p:nvPr/>
        </p:nvSpPr>
        <p:spPr>
          <a:xfrm>
            <a:off x="-685800" y="1651337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Which type of bridge?</a:t>
            </a:r>
            <a:endParaRPr lang="en-US" sz="6000" dirty="0">
              <a:solidFill>
                <a:srgbClr val="FFFF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3454063"/>
            <a:ext cx="7292095" cy="256573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981200" y="6248400"/>
            <a:ext cx="571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© Multimedia Science 2016. 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13386963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362200" y="276761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TYPES OF BRIDGES</a:t>
            </a:r>
            <a:endParaRPr lang="en-US" sz="8000" dirty="0"/>
          </a:p>
        </p:txBody>
      </p:sp>
      <p:sp>
        <p:nvSpPr>
          <p:cNvPr id="4" name="TextBox 3"/>
          <p:cNvSpPr txBox="1"/>
          <p:nvPr/>
        </p:nvSpPr>
        <p:spPr>
          <a:xfrm>
            <a:off x="-685800" y="1905000"/>
            <a:ext cx="10439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The Six Basic Types</a:t>
            </a:r>
          </a:p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 of Bridges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3000" y="4016276"/>
            <a:ext cx="219002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Beam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Truss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Arch</a:t>
            </a:r>
            <a:endParaRPr lang="en-US" sz="4800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43400" y="4016276"/>
            <a:ext cx="401186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Cantilever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Cable-Stayed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Suspension</a:t>
            </a:r>
            <a:endParaRPr lang="en-US" sz="4800" dirty="0">
              <a:solidFill>
                <a:srgbClr val="FFFF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981200" y="6336268"/>
            <a:ext cx="571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© Multimedia Science 2016. 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25662459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295400" y="124361"/>
            <a:ext cx="8001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TYPE OF BRIDGE QUIZ</a:t>
            </a:r>
            <a:endParaRPr lang="en-US" sz="8000" dirty="0"/>
          </a:p>
        </p:txBody>
      </p:sp>
      <p:sp>
        <p:nvSpPr>
          <p:cNvPr id="8" name="TextBox 7"/>
          <p:cNvSpPr txBox="1"/>
          <p:nvPr/>
        </p:nvSpPr>
        <p:spPr>
          <a:xfrm>
            <a:off x="-685800" y="14478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Which type of bridge?</a:t>
            </a:r>
            <a:endParaRPr lang="en-US" sz="6000" dirty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335" y="2667000"/>
            <a:ext cx="5367130" cy="357808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981200" y="6336268"/>
            <a:ext cx="571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© Multimedia Science 2016. 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7650796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900" y="1524000"/>
            <a:ext cx="3695700" cy="194480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124200" y="76200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BEAM BRIDGE</a:t>
            </a:r>
            <a:endParaRPr lang="en-US" sz="8000" dirty="0"/>
          </a:p>
        </p:txBody>
      </p:sp>
      <p:sp>
        <p:nvSpPr>
          <p:cNvPr id="13" name="TextBox 12"/>
          <p:cNvSpPr txBox="1"/>
          <p:nvPr/>
        </p:nvSpPr>
        <p:spPr>
          <a:xfrm>
            <a:off x="914400" y="3505200"/>
            <a:ext cx="7620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Simplest type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Example: log across a creek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Simple and cheap to build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Limited span and load</a:t>
            </a:r>
            <a:endParaRPr lang="en-US" sz="4800" dirty="0">
              <a:solidFill>
                <a:srgbClr val="FFFF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81200" y="6412468"/>
            <a:ext cx="571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© Multimedia Science 2016. 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17525106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3124200" y="76200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TRUSS BRIDGE</a:t>
            </a:r>
            <a:endParaRPr lang="en-US" sz="8000" dirty="0"/>
          </a:p>
        </p:txBody>
      </p:sp>
      <p:sp>
        <p:nvSpPr>
          <p:cNvPr id="13" name="TextBox 12"/>
          <p:cNvSpPr txBox="1"/>
          <p:nvPr/>
        </p:nvSpPr>
        <p:spPr>
          <a:xfrm>
            <a:off x="914400" y="3940076"/>
            <a:ext cx="7620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Simple skeletal structure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Can support </a:t>
            </a:r>
            <a:r>
              <a:rPr lang="en-US" sz="4800" dirty="0" smtClean="0">
                <a:solidFill>
                  <a:srgbClr val="FFFF00"/>
                </a:solidFill>
              </a:rPr>
              <a:t>heavy loads</a:t>
            </a:r>
            <a:endParaRPr lang="en-US" sz="4800" dirty="0" smtClean="0">
              <a:solidFill>
                <a:srgbClr val="FFFF00"/>
              </a:solidFill>
            </a:endParaRP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Complex to construct</a:t>
            </a:r>
            <a:endParaRPr lang="en-US" sz="4800" dirty="0" smtClean="0">
              <a:solidFill>
                <a:srgbClr val="FFFF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1946216"/>
            <a:ext cx="3867150" cy="163518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981200" y="6248400"/>
            <a:ext cx="571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© Multimedia Science 2016. 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21987219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3124200" y="76200"/>
            <a:ext cx="6172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ARCH BRIDGE</a:t>
            </a:r>
            <a:endParaRPr lang="en-US" sz="8000" dirty="0"/>
          </a:p>
        </p:txBody>
      </p:sp>
      <p:sp>
        <p:nvSpPr>
          <p:cNvPr id="13" name="TextBox 12"/>
          <p:cNvSpPr txBox="1"/>
          <p:nvPr/>
        </p:nvSpPr>
        <p:spPr>
          <a:xfrm>
            <a:off x="914400" y="3940076"/>
            <a:ext cx="7620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Second oldest type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Curved structure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Needs stable foundation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950" y="2054269"/>
            <a:ext cx="4152900" cy="160860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981200" y="6248400"/>
            <a:ext cx="571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© Multimedia Science 2016. 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39475449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2209800" y="124361"/>
            <a:ext cx="6934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CANTILEVER BRIDGE</a:t>
            </a:r>
            <a:endParaRPr lang="en-US" sz="8000" dirty="0"/>
          </a:p>
        </p:txBody>
      </p:sp>
      <p:sp>
        <p:nvSpPr>
          <p:cNvPr id="13" name="TextBox 12"/>
          <p:cNvSpPr txBox="1"/>
          <p:nvPr/>
        </p:nvSpPr>
        <p:spPr>
          <a:xfrm>
            <a:off x="914400" y="3276600"/>
            <a:ext cx="7620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Modified beam bridge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Easier construction at difficult crossings </a:t>
            </a:r>
            <a:endParaRPr lang="en-US" sz="4800" dirty="0" smtClean="0">
              <a:solidFill>
                <a:srgbClr val="FFFF00"/>
              </a:solidFill>
            </a:endParaRP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Complex structures</a:t>
            </a:r>
            <a:endParaRPr lang="en-US" sz="4800" dirty="0" smtClean="0">
              <a:solidFill>
                <a:srgbClr val="FFFF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295400"/>
            <a:ext cx="5448300" cy="191699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981200" y="6248400"/>
            <a:ext cx="571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© Multimedia Science 2016. 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32324211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2209800" y="124361"/>
            <a:ext cx="8001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2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CABLE-STAYED BRIDGE</a:t>
            </a:r>
            <a:endParaRPr lang="en-US" sz="7200" dirty="0"/>
          </a:p>
        </p:txBody>
      </p:sp>
      <p:sp>
        <p:nvSpPr>
          <p:cNvPr id="13" name="TextBox 12"/>
          <p:cNvSpPr txBox="1"/>
          <p:nvPr/>
        </p:nvSpPr>
        <p:spPr>
          <a:xfrm>
            <a:off x="914400" y="4038600"/>
            <a:ext cx="7620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800" dirty="0">
                <a:solidFill>
                  <a:srgbClr val="FFFF00"/>
                </a:solidFill>
              </a:rPr>
              <a:t>Girder hung from towers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Stretched </a:t>
            </a:r>
            <a:r>
              <a:rPr lang="en-US" sz="4800" dirty="0" smtClean="0">
                <a:solidFill>
                  <a:srgbClr val="FFFF00"/>
                </a:solidFill>
              </a:rPr>
              <a:t>cable </a:t>
            </a:r>
            <a:r>
              <a:rPr lang="en-US" sz="4800" dirty="0" smtClean="0">
                <a:solidFill>
                  <a:srgbClr val="FFFF00"/>
                </a:solidFill>
              </a:rPr>
              <a:t>support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Expensive</a:t>
            </a:r>
            <a:endParaRPr lang="en-US" sz="4800" dirty="0" smtClean="0">
              <a:solidFill>
                <a:srgbClr val="FFFF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1895" y="1600200"/>
            <a:ext cx="3977505" cy="233862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981200" y="6248400"/>
            <a:ext cx="571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© Multimedia Science 2016. 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6912936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Picture 21" descr="C:\Users\SRH\AppData\Local\Microsoft\Windows\Temporary Internet Files\Content.IE5\NPKB3PAT\VOPsa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37851"/>
            <a:ext cx="1523999" cy="138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2209800" y="124361"/>
            <a:ext cx="8001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SUSPENSION BRIDGE</a:t>
            </a:r>
            <a:endParaRPr lang="en-US" sz="8000" dirty="0"/>
          </a:p>
        </p:txBody>
      </p:sp>
      <p:sp>
        <p:nvSpPr>
          <p:cNvPr id="13" name="TextBox 12"/>
          <p:cNvSpPr txBox="1"/>
          <p:nvPr/>
        </p:nvSpPr>
        <p:spPr>
          <a:xfrm>
            <a:off x="914400" y="3962400"/>
            <a:ext cx="7620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Allows longest spans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Attached at each end</a:t>
            </a:r>
            <a:endParaRPr lang="en-US" sz="4800" dirty="0" smtClean="0">
              <a:solidFill>
                <a:srgbClr val="FFFF00"/>
              </a:solidFill>
            </a:endParaRP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Complex and expensive</a:t>
            </a:r>
            <a:endParaRPr lang="en-US" sz="4800" dirty="0" smtClean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2627" y="1643135"/>
            <a:ext cx="3205773" cy="216686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981200" y="6248400"/>
            <a:ext cx="571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© Multimedia Science 2016. 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2161266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295400" y="124361"/>
            <a:ext cx="8001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TYPE OF BRIDGE QUIZ</a:t>
            </a:r>
            <a:endParaRPr lang="en-US" sz="8000" dirty="0"/>
          </a:p>
        </p:txBody>
      </p:sp>
      <p:sp>
        <p:nvSpPr>
          <p:cNvPr id="8" name="TextBox 7"/>
          <p:cNvSpPr txBox="1"/>
          <p:nvPr/>
        </p:nvSpPr>
        <p:spPr>
          <a:xfrm>
            <a:off x="-685800" y="16764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Which type of bridge?</a:t>
            </a:r>
            <a:endParaRPr lang="en-US" sz="6000" dirty="0">
              <a:solidFill>
                <a:srgbClr val="FFFF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3505200"/>
            <a:ext cx="6172200" cy="260985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981200" y="6248400"/>
            <a:ext cx="571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© Multimedia Science 2016. 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19416145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haded_text_wrapped_around_a_corn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B64AA501-6534-431B-BE17-52C0FD6EE89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Shaded_text_wrapped_around_a_corner</Template>
  <TotalTime>0</TotalTime>
  <Words>17485</Words>
  <Application>Microsoft Office PowerPoint</Application>
  <PresentationFormat>On-screen Show (4:3)</PresentationFormat>
  <Paragraphs>1060</Paragraphs>
  <Slides>20</Slides>
  <Notes>20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Shaded_text_wrapped_around_a_corner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2016-03-27T20:46:20Z</dcterms:created>
  <dcterms:modified xsi:type="dcterms:W3CDTF">2016-03-30T01:18:58Z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TC024240179991</vt:lpwstr>
  </property>
</Properties>
</file>