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26"/>
  </p:notesMasterIdLst>
  <p:sldIdLst>
    <p:sldId id="256" r:id="rId3"/>
    <p:sldId id="257" r:id="rId4"/>
    <p:sldId id="291" r:id="rId5"/>
    <p:sldId id="286" r:id="rId6"/>
    <p:sldId id="287" r:id="rId7"/>
    <p:sldId id="285" r:id="rId8"/>
    <p:sldId id="288" r:id="rId9"/>
    <p:sldId id="289" r:id="rId10"/>
    <p:sldId id="290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56" autoAdjust="0"/>
    <p:restoredTop sz="82129" autoAdjust="0"/>
  </p:normalViewPr>
  <p:slideViewPr>
    <p:cSldViewPr showGuides="1">
      <p:cViewPr>
        <p:scale>
          <a:sx n="75" d="100"/>
          <a:sy n="75" d="100"/>
        </p:scale>
        <p:origin x="-1908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06613F-75BC-40DB-A842-CAD5887B9DB5}" type="datetimeFigureOut">
              <a:rPr lang="en-US" smtClean="0"/>
              <a:t>3/30/2016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00459-C31D-451C-A050-4B1242B1FF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400" b="1" dirty="0" smtClean="0"/>
              <a:t>Shaded</a:t>
            </a:r>
            <a:r>
              <a:rPr lang="en-US" sz="1400" b="1" baseline="0" dirty="0" smtClean="0"/>
              <a:t> text wrapped around a corner</a:t>
            </a:r>
            <a:endParaRPr lang="en-US" sz="1400" b="1" dirty="0" smtClean="0"/>
          </a:p>
          <a:p>
            <a:r>
              <a:rPr lang="en-US" sz="1400" dirty="0" smtClean="0"/>
              <a:t>(Basic)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effects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 the </a:t>
            </a:r>
            <a:r>
              <a:rPr lang="en-US" sz="1200" b="1" i="0" dirty="0" smtClean="0"/>
              <a:t>Home</a:t>
            </a:r>
            <a:r>
              <a:rPr lang="en-US" sz="1200" i="0" dirty="0" smtClean="0"/>
              <a:t> tab, in the</a:t>
            </a:r>
            <a:r>
              <a:rPr lang="en-US" sz="1200" i="0" baseline="0" dirty="0" smtClean="0"/>
              <a:t> </a:t>
            </a:r>
            <a:r>
              <a:rPr lang="en-US" sz="1200" b="1" i="0" baseline="0" dirty="0" smtClean="0"/>
              <a:t>Slides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Layout</a:t>
            </a:r>
            <a:r>
              <a:rPr lang="en-US" sz="1200" i="0" baseline="0" dirty="0" smtClean="0"/>
              <a:t>, and then click </a:t>
            </a:r>
            <a:r>
              <a:rPr lang="en-US" sz="1200" b="1" i="0" baseline="0" dirty="0" smtClean="0"/>
              <a:t>Blank</a:t>
            </a:r>
            <a:r>
              <a:rPr lang="en-US" sz="1200" i="0" baseline="0" dirty="0" smtClean="0"/>
              <a:t>.</a:t>
            </a:r>
            <a:endParaRPr lang="en-US" sz="1200" i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dirty="0" smtClean="0"/>
              <a:t>On</a:t>
            </a:r>
            <a:r>
              <a:rPr lang="en-US" sz="1200" i="0" baseline="0" dirty="0" smtClean="0"/>
              <a:t> the </a:t>
            </a:r>
            <a:r>
              <a:rPr lang="en-US" sz="1200" b="1" i="0" baseline="0" dirty="0" smtClean="0"/>
              <a:t>Insert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Text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Box</a:t>
            </a:r>
            <a:r>
              <a:rPr lang="en-US" sz="1200" i="0" baseline="0" dirty="0" smtClean="0"/>
              <a:t>, and then on the slide, drag to draw the text box.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Enter text in the text box, select the text, and then o</a:t>
            </a:r>
            <a:r>
              <a:rPr lang="en-US" sz="1200" i="0" dirty="0" smtClean="0"/>
              <a:t>n the </a:t>
            </a:r>
            <a:r>
              <a:rPr lang="en-US" sz="1200" b="1" i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group, select </a:t>
            </a:r>
            <a:r>
              <a:rPr lang="en-US" sz="1200" b="1" dirty="0" smtClean="0"/>
              <a:t>Haettenschweiler</a:t>
            </a:r>
            <a:r>
              <a:rPr lang="en-US" sz="1200" b="1" i="0" baseline="0" dirty="0" smtClean="0"/>
              <a:t> </a:t>
            </a:r>
            <a:r>
              <a:rPr lang="en-US" sz="1200" i="0" baseline="0" dirty="0" smtClean="0"/>
              <a:t>from the </a:t>
            </a:r>
            <a:r>
              <a:rPr lang="en-US" sz="1200" b="1" i="0" baseline="0" dirty="0" smtClean="0"/>
              <a:t>Font</a:t>
            </a:r>
            <a:r>
              <a:rPr lang="en-US" sz="1200" i="0" baseline="0" dirty="0" smtClean="0"/>
              <a:t> list, and then select </a:t>
            </a:r>
            <a:r>
              <a:rPr lang="en-US" sz="1200" b="1" i="0" baseline="0" dirty="0" smtClean="0"/>
              <a:t>24</a:t>
            </a:r>
            <a:r>
              <a:rPr lang="en-US" sz="1200" i="0" baseline="0" dirty="0" smtClean="0"/>
              <a:t> from the </a:t>
            </a:r>
            <a:r>
              <a:rPr lang="en-US" sz="1200" b="1" i="0" baseline="0" dirty="0" smtClean="0"/>
              <a:t>Font Size </a:t>
            </a:r>
            <a:r>
              <a:rPr lang="en-US" sz="1200" b="0" i="0" baseline="0" dirty="0" smtClean="0"/>
              <a:t>list</a:t>
            </a:r>
            <a:r>
              <a:rPr lang="en-US" sz="1200" i="0" baseline="0" dirty="0" smtClean="0"/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On the </a:t>
            </a:r>
            <a:r>
              <a:rPr lang="en-US" sz="1200" b="1" i="0" baseline="0" dirty="0" smtClean="0"/>
              <a:t>Home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Paragraph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Center</a:t>
            </a:r>
            <a:r>
              <a:rPr lang="en-US" sz="1200" i="0" baseline="0" dirty="0" smtClean="0"/>
              <a:t> to center the text on the slide.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 box.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Transform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Warp</a:t>
            </a:r>
            <a:r>
              <a:rPr lang="en-US" sz="1200" i="0" baseline="0" dirty="0" smtClean="0"/>
              <a:t> click </a:t>
            </a:r>
            <a:r>
              <a:rPr lang="en-US" sz="1200" b="1" i="0" baseline="0" dirty="0" smtClean="0"/>
              <a:t>Triangle Up</a:t>
            </a:r>
            <a:r>
              <a:rPr lang="en-US" sz="1200" i="0" baseline="0" dirty="0" smtClean="0"/>
              <a:t> (first row, third option from the left).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Drag the pink diamond adjustment handle (at the left side of the text box) to adjust the amount of text warp.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i="0" baseline="0" dirty="0" smtClean="0"/>
              <a:t>Select the text. 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the arrow next to </a:t>
            </a:r>
            <a:r>
              <a:rPr lang="en-US" sz="1200" b="1" i="0" baseline="0" dirty="0" smtClean="0"/>
              <a:t>Text Fill</a:t>
            </a:r>
            <a:r>
              <a:rPr lang="en-US" sz="1200" b="0" i="0" baseline="0" dirty="0" smtClean="0"/>
              <a:t>, point to </a:t>
            </a:r>
            <a:r>
              <a:rPr lang="en-US" sz="1200" b="1" i="0" baseline="0" dirty="0" smtClean="0"/>
              <a:t>Gradient</a:t>
            </a:r>
            <a:r>
              <a:rPr lang="en-US" sz="1200" b="0" i="0" baseline="0" dirty="0" smtClean="0"/>
              <a:t>, and click </a:t>
            </a:r>
            <a:r>
              <a:rPr lang="en-US" sz="1200" b="1" i="0" baseline="0" dirty="0" smtClean="0"/>
              <a:t>More Gradients</a:t>
            </a:r>
            <a:r>
              <a:rPr lang="en-US" sz="1200" b="0" i="0" baseline="0" dirty="0" smtClean="0"/>
              <a:t>. </a:t>
            </a:r>
            <a:endParaRPr lang="en-US" sz="1200" i="1" baseline="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baseline="0" dirty="0" smtClean="0"/>
              <a:t>In the </a:t>
            </a:r>
            <a:r>
              <a:rPr lang="en-US" sz="1200" b="1" baseline="0" dirty="0" smtClean="0"/>
              <a:t>Format Text Effects </a:t>
            </a:r>
            <a:r>
              <a:rPr lang="en-US" sz="1200" baseline="0" dirty="0" smtClean="0"/>
              <a:t>dialog box, click </a:t>
            </a:r>
            <a:r>
              <a:rPr lang="en-US" sz="1200" b="1" baseline="0" dirty="0" smtClean="0"/>
              <a:t>Text Fill </a:t>
            </a:r>
            <a:r>
              <a:rPr lang="en-US" sz="1200" baseline="0" dirty="0" smtClean="0"/>
              <a:t>in the left pane, select </a:t>
            </a:r>
            <a:r>
              <a:rPr lang="en-US" sz="1200" b="1" baseline="0" dirty="0" smtClean="0"/>
              <a:t>Gradient fill </a:t>
            </a:r>
            <a:r>
              <a:rPr lang="en-US" sz="1200" baseline="0" dirty="0" smtClean="0"/>
              <a:t>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In the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Type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 list, select </a:t>
            </a:r>
            <a:r>
              <a:rPr lang="en-US" sz="1200" b="1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Linear</a:t>
            </a:r>
            <a:r>
              <a:rPr lang="en-US" sz="1200" i="0" baseline="0" dirty="0" smtClean="0">
                <a:gradFill flip="none" rotWithShape="1">
                  <a:gsLst>
                    <a:gs pos="0">
                      <a:srgbClr val="414461"/>
                    </a:gs>
                    <a:gs pos="99000">
                      <a:schemeClr val="tx1">
                        <a:lumMod val="85000"/>
                        <a:lumOff val="15000"/>
                      </a:schemeClr>
                    </a:gs>
                  </a:gsLst>
                  <a:lin ang="2700000" scaled="1"/>
                  <a:tileRect/>
                </a:gradFill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Right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fourth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Angle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box, enter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</a:t>
            </a:r>
            <a:r>
              <a:rPr lang="en-US" sz="1200" b="1" dirty="0" smtClean="0"/>
              <a:t>°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five stops appear in the slider.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60% </a:t>
            </a:r>
            <a:r>
              <a:rPr lang="en-US" sz="1200" dirty="0" smtClean="0"/>
              <a:t>(third row, fifth option from</a:t>
            </a:r>
            <a:r>
              <a:rPr lang="en-US" sz="1200" baseline="0" dirty="0" smtClean="0"/>
              <a:t>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17%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80% </a:t>
            </a:r>
            <a:r>
              <a:rPr lang="en-US" sz="1200" dirty="0" smtClean="0"/>
              <a:t>(second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White, Background 1 </a:t>
            </a:r>
            <a:r>
              <a:rPr lang="en-US" sz="1200" dirty="0" smtClean="0"/>
              <a:t>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next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51%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Lighter 40% </a:t>
            </a:r>
            <a:r>
              <a:rPr lang="en-US" sz="1200" dirty="0" smtClean="0"/>
              <a:t>(fourth row, fifth option from the left).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 in the slider,</a:t>
            </a:r>
            <a:r>
              <a:rPr lang="en-US" sz="1200" b="0" baseline="0" dirty="0" smtClean="0"/>
              <a:t> </a:t>
            </a:r>
            <a:r>
              <a:rPr lang="en-US" sz="1200" dirty="0" smtClean="0"/>
              <a:t>and then do the following: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 </a:t>
            </a:r>
            <a:r>
              <a:rPr lang="en-US" sz="1200" b="1" dirty="0" smtClean="0"/>
              <a:t>100%</a:t>
            </a:r>
            <a:r>
              <a:rPr lang="en-US" sz="1200" dirty="0" smtClean="0"/>
              <a:t>. 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under </a:t>
            </a:r>
            <a:r>
              <a:rPr lang="en-US" sz="1200" b="1" dirty="0" smtClean="0"/>
              <a:t>Theme Colors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 Darker 25% </a:t>
            </a:r>
            <a:r>
              <a:rPr lang="en-US" sz="1200" dirty="0" smtClean="0"/>
              <a:t>(fifth row, fifth option from the left).</a:t>
            </a:r>
          </a:p>
          <a:p>
            <a:pPr marL="228600" lvl="2" indent="-228600">
              <a:buFont typeface="+mj-lt"/>
              <a:buAutoNum type="arabicPeriod" startAt="10"/>
              <a:defRPr/>
            </a:pP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Drawing Tools</a:t>
            </a:r>
            <a:r>
              <a:rPr lang="en-US" sz="1200" i="0" baseline="0" dirty="0" smtClean="0"/>
              <a:t>, on the </a:t>
            </a:r>
            <a:r>
              <a:rPr lang="en-US" sz="1200" b="1" i="0" baseline="0" dirty="0" smtClean="0"/>
              <a:t>Format</a:t>
            </a:r>
            <a:r>
              <a:rPr lang="en-US" sz="1200" i="0" baseline="0" dirty="0" smtClean="0"/>
              <a:t> tab, in the </a:t>
            </a:r>
            <a:r>
              <a:rPr lang="en-US" sz="1200" b="1" i="0" baseline="0" dirty="0" smtClean="0"/>
              <a:t>WordArt Styles</a:t>
            </a:r>
            <a:r>
              <a:rPr lang="en-US" sz="1200" i="0" baseline="0" dirty="0" smtClean="0"/>
              <a:t> group, click </a:t>
            </a:r>
            <a:r>
              <a:rPr lang="en-US" sz="1200" b="1" i="0" baseline="0" dirty="0" smtClean="0"/>
              <a:t>Text Effects</a:t>
            </a:r>
            <a:r>
              <a:rPr lang="en-US" sz="1200" i="0" baseline="0" dirty="0" smtClean="0"/>
              <a:t>, point to </a:t>
            </a:r>
            <a:r>
              <a:rPr lang="en-US" sz="1200" b="1" i="0" baseline="0" dirty="0" smtClean="0"/>
              <a:t>Reflection</a:t>
            </a:r>
            <a:r>
              <a:rPr lang="en-US" sz="1200" i="0" baseline="0" dirty="0" smtClean="0"/>
              <a:t>, and then under </a:t>
            </a:r>
            <a:r>
              <a:rPr lang="en-US" sz="1200" b="1" i="0" baseline="0" dirty="0" smtClean="0"/>
              <a:t>Reflection Variations </a:t>
            </a:r>
            <a:r>
              <a:rPr lang="en-US" sz="1200" i="0" baseline="0" dirty="0" smtClean="0"/>
              <a:t>click </a:t>
            </a:r>
            <a:r>
              <a:rPr lang="en-US" sz="1200" b="1" dirty="0" smtClean="0"/>
              <a:t>Tight Reflection, touching</a:t>
            </a:r>
            <a:r>
              <a:rPr lang="en-US" sz="1200" dirty="0" smtClean="0"/>
              <a:t> (first row,</a:t>
            </a:r>
            <a:r>
              <a:rPr lang="en-US" sz="1200" baseline="0" dirty="0" smtClean="0"/>
              <a:t> first option from the left</a:t>
            </a:r>
            <a:r>
              <a:rPr lang="en-US" sz="1200" dirty="0" smtClean="0"/>
              <a:t>).</a:t>
            </a:r>
            <a:endParaRPr lang="en-US" sz="1200" i="0" baseline="0" dirty="0" smtClean="0"/>
          </a:p>
          <a:p>
            <a:pPr marL="228600" lvl="2" indent="-228600">
              <a:buFont typeface="+mj-lt"/>
              <a:buAutoNum type="arabicPeriod" startAt="10"/>
              <a:defRPr/>
            </a:pPr>
            <a:endParaRPr lang="en-US" sz="1200" i="0" baseline="0" dirty="0" smtClean="0"/>
          </a:p>
          <a:p>
            <a:endParaRPr lang="en-US" sz="1200" dirty="0" smtClean="0"/>
          </a:p>
          <a:p>
            <a:r>
              <a:rPr lang="en-US" sz="1200" dirty="0" smtClean="0"/>
              <a:t>To</a:t>
            </a:r>
            <a:r>
              <a:rPr lang="en-US" sz="1200" baseline="0" dirty="0" smtClean="0"/>
              <a:t> reproduce the background on this slide, do the following:</a:t>
            </a: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Right-click the slide background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area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then click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Background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dialog box,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left pane,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fill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right pane, and then do the following: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Type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list, select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Direction</a:t>
            </a:r>
            <a:r>
              <a:rPr lang="en-US" sz="1200" dirty="0" smtClean="0"/>
              <a:t>, and then</a:t>
            </a:r>
            <a:r>
              <a:rPr lang="en-US" sz="1200" baseline="0" dirty="0" smtClean="0"/>
              <a:t> click</a:t>
            </a:r>
            <a:r>
              <a:rPr lang="en-US" sz="1200" dirty="0" smtClean="0"/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Linear Down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(first row, second option from the left).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Under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Gradient stops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click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Add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or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Remove gradient stop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until two stops appear in the slider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200" dirty="0" smtClean="0"/>
              <a:t>Also under </a:t>
            </a:r>
            <a:r>
              <a:rPr lang="en-US" sz="1200" b="1" dirty="0" smtClean="0"/>
              <a:t>Gradient stops</a:t>
            </a:r>
            <a:r>
              <a:rPr lang="en-US" sz="1200" dirty="0" smtClean="0"/>
              <a:t>, customize the gradient stops that you added as follows: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first stop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64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Black, Text 1</a:t>
            </a:r>
            <a:r>
              <a:rPr lang="en-US" sz="1200" b="1" baseline="0" dirty="0" smtClean="0"/>
              <a:t> </a:t>
            </a:r>
            <a:r>
              <a:rPr lang="en-US" sz="1200" b="0" dirty="0" smtClean="0"/>
              <a:t>(first row, second option from the left</a:t>
            </a:r>
            <a:r>
              <a:rPr lang="en-US" sz="1200" b="0" baseline="0" dirty="0" smtClean="0"/>
              <a:t>).</a:t>
            </a:r>
          </a:p>
          <a:p>
            <a:pPr marL="685800" lvl="1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Select </a:t>
            </a:r>
            <a:r>
              <a:rPr lang="en-US" sz="1200" b="0" dirty="0" smtClean="0"/>
              <a:t>the last stop</a:t>
            </a:r>
            <a:r>
              <a:rPr lang="en-US" sz="1200" b="0" baseline="0" dirty="0" smtClean="0"/>
              <a:t> in the slider</a:t>
            </a:r>
            <a:r>
              <a:rPr lang="en-US" sz="1200" dirty="0" smtClean="0"/>
              <a:t>, and then do the following: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0" dirty="0" smtClean="0"/>
              <a:t>In</a:t>
            </a:r>
            <a:r>
              <a:rPr lang="en-US" sz="1200" dirty="0" smtClean="0"/>
              <a:t> the </a:t>
            </a:r>
            <a:r>
              <a:rPr lang="en-US" sz="1200" b="1" dirty="0" smtClean="0"/>
              <a:t>Position </a:t>
            </a:r>
            <a:r>
              <a:rPr lang="en-US" sz="1200" dirty="0" smtClean="0"/>
              <a:t>box, enter</a:t>
            </a:r>
            <a:r>
              <a:rPr lang="en-US" sz="1200" baseline="0" dirty="0" smtClean="0"/>
              <a:t> </a:t>
            </a:r>
            <a:r>
              <a:rPr lang="en-US" sz="1200" b="1" baseline="0" dirty="0" smtClean="0"/>
              <a:t>100</a:t>
            </a:r>
            <a:r>
              <a:rPr lang="en-US" sz="1200" b="1" dirty="0" smtClean="0"/>
              <a:t>%</a:t>
            </a:r>
            <a:r>
              <a:rPr lang="en-US" sz="1200" dirty="0" smtClean="0"/>
              <a:t>.</a:t>
            </a:r>
          </a:p>
          <a:p>
            <a:pPr marL="1143000" lvl="2" indent="-228600">
              <a:buFont typeface="Arial" pitchFamily="34" charset="0"/>
              <a:buChar char="•"/>
              <a:defRPr/>
            </a:pPr>
            <a:r>
              <a:rPr lang="en-US" sz="1200" dirty="0" smtClean="0"/>
              <a:t>Click the button next to </a:t>
            </a:r>
            <a:r>
              <a:rPr lang="en-US" sz="1200" b="1" dirty="0" smtClean="0"/>
              <a:t>Color</a:t>
            </a:r>
            <a:r>
              <a:rPr lang="en-US" sz="1200" dirty="0" smtClean="0"/>
              <a:t>, and then </a:t>
            </a:r>
            <a:r>
              <a:rPr lang="en-US" sz="1200" i="0" baseline="0" dirty="0" smtClean="0"/>
              <a:t>under </a:t>
            </a:r>
            <a:r>
              <a:rPr lang="en-US" sz="1200" b="1" i="0" baseline="0" dirty="0" smtClean="0"/>
              <a:t>Theme Colors</a:t>
            </a:r>
            <a:r>
              <a:rPr lang="en-US" sz="1200" i="0" baseline="0" dirty="0" smtClean="0"/>
              <a:t> </a:t>
            </a:r>
            <a:r>
              <a:rPr lang="en-US" sz="1200" dirty="0" smtClean="0"/>
              <a:t>click </a:t>
            </a:r>
            <a:r>
              <a:rPr lang="en-US" sz="1200" b="1" dirty="0" smtClean="0"/>
              <a:t>Blue, Accent 1,</a:t>
            </a:r>
            <a:r>
              <a:rPr lang="en-US" sz="1200" b="1" baseline="0" dirty="0" smtClean="0"/>
              <a:t> Darker 25% </a:t>
            </a:r>
            <a:r>
              <a:rPr lang="en-US" sz="1200" b="0" dirty="0" smtClean="0"/>
              <a:t>(fifth row, fifth option from the left</a:t>
            </a:r>
            <a:r>
              <a:rPr lang="en-US" sz="1200" b="0" baseline="0" dirty="0" smtClean="0"/>
              <a:t>).</a:t>
            </a:r>
            <a:endParaRPr lang="en-US" sz="1200" b="0" dirty="0" smtClean="0"/>
          </a:p>
          <a:p>
            <a:endParaRPr lang="en-US" sz="14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>
          <a:xfrm>
            <a:off x="533400" y="460375"/>
            <a:ext cx="3144838" cy="235902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66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51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91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1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4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27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131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75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8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02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56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/>
              <a:pPr/>
              <a:t>3/30/2016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19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Lake_Pontchartrain_Causeway.jp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ved=0ahUKEwjCmsiIt-fLAhWBVBoKHRjIA84QjRwIBw&amp;url=http://forum.skyscraperpage.com/showthread.php?t%3D166076&amp;psig=AFQjCNFXyCHc0vyxel_HkUHVGhm4V0qzmg&amp;ust=1459393565852271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9052" y="2429954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BRIDGE BUILDING PROJECT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Haettenschweiler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33452" y="20056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sp>
        <p:nvSpPr>
          <p:cNvPr id="4" name="Rectangle 3"/>
          <p:cNvSpPr/>
          <p:nvPr/>
        </p:nvSpPr>
        <p:spPr>
          <a:xfrm>
            <a:off x="1981200" y="62484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© Multimedia Science 2016. 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398766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U </a:t>
            </a:r>
            <a:r>
              <a:rPr lang="en-US" sz="6000" dirty="0" err="1" smtClean="0">
                <a:solidFill>
                  <a:srgbClr val="FFFF00"/>
                </a:solidFill>
              </a:rPr>
              <a:t>Bein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3074" name="Picture 2" descr="The U Bein Bridge Burm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09800"/>
            <a:ext cx="600075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1000" y="632460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://hiconsumption.com/2014/06/the-39-most-amazing-bridges-in-the-world/</a:t>
            </a:r>
          </a:p>
        </p:txBody>
      </p:sp>
    </p:spTree>
    <p:extLst>
      <p:ext uri="{BB962C8B-B14F-4D97-AF65-F5344CB8AC3E}">
        <p14:creationId xmlns:p14="http://schemas.microsoft.com/office/powerpoint/2010/main" val="21693086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514600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Longest suspension bridge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Construction took 12 years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An earthquake moved its two towers apart by three feet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55981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Akashi-</a:t>
            </a:r>
            <a:r>
              <a:rPr lang="en-US" sz="4000" dirty="0" err="1" smtClean="0">
                <a:solidFill>
                  <a:srgbClr val="FFFF00"/>
                </a:solidFill>
              </a:rPr>
              <a:t>Kaikyo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Lake Pontchartrain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Sidu</a:t>
            </a:r>
            <a:r>
              <a:rPr lang="en-US" sz="4000" dirty="0" smtClean="0">
                <a:solidFill>
                  <a:srgbClr val="FFFF00"/>
                </a:solidFill>
              </a:rPr>
              <a:t> River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0024123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Akashi-</a:t>
            </a:r>
            <a:r>
              <a:rPr lang="en-US" sz="6000" dirty="0" err="1" smtClean="0">
                <a:solidFill>
                  <a:srgbClr val="FFFF00"/>
                </a:solidFill>
              </a:rPr>
              <a:t>Kaikyo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4098" name="Picture 2" descr="Akashi Strait Bri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2196763"/>
            <a:ext cx="600075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1000" y="632460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://hiconsumption.com/2014/06/the-39-most-amazing-bridges-in-the-world/</a:t>
            </a:r>
          </a:p>
        </p:txBody>
      </p:sp>
    </p:spTree>
    <p:extLst>
      <p:ext uri="{BB962C8B-B14F-4D97-AF65-F5344CB8AC3E}">
        <p14:creationId xmlns:p14="http://schemas.microsoft.com/office/powerpoint/2010/main" val="25574232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362200"/>
            <a:ext cx="8610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In 1969 was the longest bridge over water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The bridge is almost 24 miles long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Two parallel bridges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Supported by 9500 concrete pilings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129534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>
                <a:solidFill>
                  <a:srgbClr val="FFFF00"/>
                </a:solidFill>
              </a:rPr>
              <a:t> 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Lake Pontchartrain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Sidu</a:t>
            </a:r>
            <a:r>
              <a:rPr lang="en-US" sz="4000" dirty="0" smtClean="0">
                <a:solidFill>
                  <a:srgbClr val="FFFF00"/>
                </a:solidFill>
              </a:rPr>
              <a:t> River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3208583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Lake Pontchartrain 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5122" name="Picture 2" descr="https://upload.wikimedia.org/wikipedia/commons/thumb/a/aa/Lake_Pontchartrain_Causeway.jpg/220px-Lake_Pontchartrain_Causeway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2532611"/>
            <a:ext cx="4876800" cy="325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33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4227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3210342"/>
            <a:ext cx="861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Highest bridge in the world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Hangs 1640 feet from the bottom of a gorge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072100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>
                <a:solidFill>
                  <a:srgbClr val="FFFF00"/>
                </a:solidFill>
              </a:rPr>
              <a:t> 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Sidu</a:t>
            </a:r>
            <a:r>
              <a:rPr lang="en-US" sz="4000" dirty="0" smtClean="0">
                <a:solidFill>
                  <a:srgbClr val="FFFF00"/>
                </a:solidFill>
              </a:rPr>
              <a:t> River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9635967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 smtClean="0">
                <a:solidFill>
                  <a:srgbClr val="FFFF00"/>
                </a:solidFill>
              </a:rPr>
              <a:t>Sidu</a:t>
            </a:r>
            <a:r>
              <a:rPr lang="en-US" sz="6000" dirty="0" smtClean="0">
                <a:solidFill>
                  <a:srgbClr val="FFFF00"/>
                </a:solidFill>
              </a:rPr>
              <a:t> River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6146" name="Picture 2" descr="Sidu River Bridge Chin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09800"/>
            <a:ext cx="600075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1000" y="632460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://hiconsumption.com/2014/06/the-39-most-amazing-bridges-in-the-world/</a:t>
            </a:r>
          </a:p>
        </p:txBody>
      </p:sp>
    </p:spTree>
    <p:extLst>
      <p:ext uri="{BB962C8B-B14F-4D97-AF65-F5344CB8AC3E}">
        <p14:creationId xmlns:p14="http://schemas.microsoft.com/office/powerpoint/2010/main" val="27401970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2209800"/>
            <a:ext cx="8610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Longest cross-sea bridge in the world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Almost 26 miles long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Used 450,000 tons of steel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Took 10,000 people 4 years to build</a:t>
            </a:r>
            <a:endParaRPr lang="en-US" sz="48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566245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438400"/>
            <a:ext cx="8610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Would have been the longest suspension bridge in the world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Would have cost roughly 6 billion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400" dirty="0" smtClean="0">
                <a:solidFill>
                  <a:srgbClr val="FFFF00"/>
                </a:solidFill>
              </a:rPr>
              <a:t>Project cancelled in 2006, restarted in 2009, and </a:t>
            </a:r>
            <a:r>
              <a:rPr lang="en-US" sz="4400" dirty="0" err="1" smtClean="0">
                <a:solidFill>
                  <a:srgbClr val="FFFF00"/>
                </a:solidFill>
              </a:rPr>
              <a:t>recanceled</a:t>
            </a:r>
            <a:r>
              <a:rPr lang="en-US" sz="4400" dirty="0" smtClean="0">
                <a:solidFill>
                  <a:srgbClr val="FFFF00"/>
                </a:solidFill>
              </a:rPr>
              <a:t> in 2013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3546930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>
                <a:solidFill>
                  <a:srgbClr val="FFFF00"/>
                </a:solidFill>
              </a:rPr>
              <a:t> 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>
                <a:solidFill>
                  <a:srgbClr val="FFFF00"/>
                </a:solidFill>
              </a:rPr>
              <a:t> 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5475183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Messina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7170" name="Picture 2" descr="http://www.guidasicilia.it/foto/news/luoghi/pontestretto_long_N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743200"/>
            <a:ext cx="5354638" cy="271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303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sp>
        <p:nvSpPr>
          <p:cNvPr id="6" name="TextBox 5"/>
          <p:cNvSpPr txBox="1"/>
          <p:nvPr/>
        </p:nvSpPr>
        <p:spPr>
          <a:xfrm>
            <a:off x="719052" y="2429954"/>
            <a:ext cx="7705896" cy="1761046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>
                <a:gd name="adj" fmla="val 51671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THEND</a:t>
            </a:r>
            <a:endParaRPr lang="en-US" sz="2400" spc="100" dirty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17000">
                    <a:schemeClr val="accent1">
                      <a:lumMod val="20000"/>
                      <a:lumOff val="80000"/>
                    </a:schemeClr>
                  </a:gs>
                  <a:gs pos="50000">
                    <a:schemeClr val="bg1"/>
                  </a:gs>
                  <a:gs pos="51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  <a:tileRect/>
              </a:gradFill>
              <a:effectLst>
                <a:reflection blurRad="6350" stA="55000" endA="300" endPos="45500" dir="5400000" sy="-100000" algn="bl" rotWithShape="0"/>
              </a:effectLst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330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Akashi-</a:t>
            </a:r>
            <a:r>
              <a:rPr lang="en-US" sz="4000" dirty="0" err="1" smtClean="0">
                <a:solidFill>
                  <a:srgbClr val="FFFF00"/>
                </a:solidFill>
              </a:rPr>
              <a:t>Kaikyo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Lake Pontchartrain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U </a:t>
            </a:r>
            <a:r>
              <a:rPr lang="en-US" sz="4000" dirty="0" err="1" smtClean="0">
                <a:solidFill>
                  <a:srgbClr val="FFFF00"/>
                </a:solidFill>
              </a:rPr>
              <a:t>Bein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Sidu</a:t>
            </a:r>
            <a:r>
              <a:rPr lang="en-US" sz="4000" dirty="0" smtClean="0">
                <a:solidFill>
                  <a:srgbClr val="FFFF00"/>
                </a:solidFill>
              </a:rPr>
              <a:t> River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Hussaini</a:t>
            </a:r>
            <a:r>
              <a:rPr lang="en-US" sz="4000" dirty="0" smtClean="0">
                <a:solidFill>
                  <a:srgbClr val="FFFF00"/>
                </a:solidFill>
              </a:rPr>
              <a:t> Hanging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Jiaozhou</a:t>
            </a:r>
            <a:r>
              <a:rPr lang="en-US" sz="4000" dirty="0" smtClean="0">
                <a:solidFill>
                  <a:srgbClr val="FFFF00"/>
                </a:solidFill>
              </a:rPr>
              <a:t> Bay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4848936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solidFill>
                  <a:srgbClr val="FFFF00"/>
                </a:solidFill>
              </a:rPr>
              <a:t>Jiaozhou</a:t>
            </a:r>
            <a:r>
              <a:rPr lang="en-US" sz="6000" dirty="0">
                <a:solidFill>
                  <a:srgbClr val="FFFF00"/>
                </a:solidFill>
              </a:rPr>
              <a:t> Bay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1026" name="Picture 2" descr="Jiaozhou bay brid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86000"/>
            <a:ext cx="5963898" cy="391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81000" y="632460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://hiconsumption.com/2014/06/the-39-most-amazing-bridges-in-the-world/</a:t>
            </a:r>
          </a:p>
        </p:txBody>
      </p:sp>
    </p:spTree>
    <p:extLst>
      <p:ext uri="{BB962C8B-B14F-4D97-AF65-F5344CB8AC3E}">
        <p14:creationId xmlns:p14="http://schemas.microsoft.com/office/powerpoint/2010/main" val="529067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498937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2896612"/>
            <a:ext cx="8610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Called the most dangerous bridge in the world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Only way to get to larger cities for some people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122998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Akashi-</a:t>
            </a:r>
            <a:r>
              <a:rPr lang="en-US" sz="4000" dirty="0" err="1" smtClean="0">
                <a:solidFill>
                  <a:srgbClr val="FFFF00"/>
                </a:solidFill>
              </a:rPr>
              <a:t>Kaikyo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Lake Pontchartrain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U </a:t>
            </a:r>
            <a:r>
              <a:rPr lang="en-US" sz="4000" dirty="0" err="1" smtClean="0">
                <a:solidFill>
                  <a:srgbClr val="FFFF00"/>
                </a:solidFill>
              </a:rPr>
              <a:t>Bein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Sidu</a:t>
            </a:r>
            <a:r>
              <a:rPr lang="en-US" sz="4000" dirty="0" smtClean="0">
                <a:solidFill>
                  <a:srgbClr val="FFFF00"/>
                </a:solidFill>
              </a:rPr>
              <a:t> River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Hussaini</a:t>
            </a:r>
            <a:r>
              <a:rPr lang="en-US" sz="4000" dirty="0" smtClean="0">
                <a:solidFill>
                  <a:srgbClr val="FFFF00"/>
                </a:solidFill>
              </a:rPr>
              <a:t> Hanging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5332862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3400" y="11430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err="1">
                <a:solidFill>
                  <a:srgbClr val="FFFF00"/>
                </a:solidFill>
              </a:rPr>
              <a:t>Hussaini</a:t>
            </a:r>
            <a:r>
              <a:rPr lang="en-US" sz="6000" dirty="0">
                <a:solidFill>
                  <a:srgbClr val="FFFF00"/>
                </a:solidFill>
              </a:rPr>
              <a:t> Hanging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  <p:pic>
        <p:nvPicPr>
          <p:cNvPr id="2050" name="Picture 2" descr="Hussaini Hanging Bridge Pakist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73299"/>
            <a:ext cx="5619750" cy="374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81000" y="6324600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Source: http</a:t>
            </a:r>
            <a:r>
              <a:rPr lang="en-US" dirty="0"/>
              <a:t>://hiconsumption.com/2014/06/the-39-most-amazing-bridges-in-the-world/</a:t>
            </a:r>
          </a:p>
        </p:txBody>
      </p:sp>
    </p:spTree>
    <p:extLst>
      <p:ext uri="{BB962C8B-B14F-4D97-AF65-F5344CB8AC3E}">
        <p14:creationId xmlns:p14="http://schemas.microsoft.com/office/powerpoint/2010/main" val="27820533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685800" y="1295400"/>
            <a:ext cx="10439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FF00"/>
                </a:solidFill>
              </a:rPr>
              <a:t>Which bridge?</a:t>
            </a:r>
            <a:endParaRPr lang="en-US" sz="6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2514600"/>
            <a:ext cx="8610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Almost 4000 feet long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Longest teak bridge in the world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800" dirty="0" smtClean="0">
                <a:solidFill>
                  <a:srgbClr val="FFFF00"/>
                </a:solidFill>
              </a:rPr>
              <a:t>At sunset, robed monks walk along it</a:t>
            </a:r>
          </a:p>
        </p:txBody>
      </p:sp>
      <p:sp>
        <p:nvSpPr>
          <p:cNvPr id="7" name="Rectangle 6"/>
          <p:cNvSpPr/>
          <p:nvPr/>
        </p:nvSpPr>
        <p:spPr>
          <a:xfrm>
            <a:off x="1481052" y="8621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178030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4000">
              <a:schemeClr val="tx1"/>
            </a:gs>
            <a:gs pos="100000">
              <a:schemeClr val="accent1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33600" y="11430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Golden Gate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Akashi-</a:t>
            </a:r>
            <a:r>
              <a:rPr lang="en-US" sz="4000" dirty="0" err="1" smtClean="0">
                <a:solidFill>
                  <a:srgbClr val="FFFF00"/>
                </a:solidFill>
              </a:rPr>
              <a:t>Kaikyo</a:t>
            </a:r>
            <a:endParaRPr lang="en-US" sz="4000" dirty="0" smtClean="0">
              <a:solidFill>
                <a:srgbClr val="FFFF00"/>
              </a:solidFill>
            </a:endParaRP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Messina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Lake Pontchartrain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U </a:t>
            </a:r>
            <a:r>
              <a:rPr lang="en-US" sz="4000" dirty="0" err="1" smtClean="0">
                <a:solidFill>
                  <a:srgbClr val="FFFF00"/>
                </a:solidFill>
              </a:rPr>
              <a:t>Bein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err="1" smtClean="0">
                <a:solidFill>
                  <a:srgbClr val="FFFF00"/>
                </a:solidFill>
              </a:rPr>
              <a:t>Sidu</a:t>
            </a:r>
            <a:r>
              <a:rPr lang="en-US" sz="4000" dirty="0" smtClean="0">
                <a:solidFill>
                  <a:srgbClr val="FFFF00"/>
                </a:solidFill>
              </a:rPr>
              <a:t> River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 </a:t>
            </a:r>
          </a:p>
          <a:p>
            <a:pPr marL="571500" indent="-571500">
              <a:buFont typeface="Arial" charset="0"/>
              <a:buChar char="•"/>
            </a:pPr>
            <a:r>
              <a:rPr lang="en-US" sz="4000" dirty="0" smtClean="0">
                <a:solidFill>
                  <a:srgbClr val="FFFF00"/>
                </a:solidFill>
              </a:rPr>
              <a:t>London 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052" y="-76200"/>
            <a:ext cx="91107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0" spc="100" dirty="0" smtClean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17000">
                      <a:schemeClr val="accent1">
                        <a:lumMod val="20000"/>
                        <a:lumOff val="80000"/>
                      </a:schemeClr>
                    </a:gs>
                    <a:gs pos="50000">
                      <a:schemeClr val="bg1"/>
                    </a:gs>
                    <a:gs pos="51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reflection blurRad="6350" stA="55000" endA="300" endPos="45500" dir="5400000" sy="-100000" algn="bl" rotWithShape="0"/>
                </a:effectLst>
                <a:latin typeface="Haettenschweiler" pitchFamily="34" charset="0"/>
              </a:rPr>
              <a:t>NAME THAT BRIDGE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1186304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ded_text_wrapped_around_a_corn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64AA501-6534-431B-BE17-52C0FD6EE8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Shaded_text_wrapped_around_a_corner</Template>
  <TotalTime>0</TotalTime>
  <Words>20061</Words>
  <Application>Microsoft Office PowerPoint</Application>
  <PresentationFormat>On-screen Show (4:3)</PresentationFormat>
  <Paragraphs>1256</Paragraphs>
  <Slides>23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Shaded_text_wrapped_around_a_corner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2016-03-27T20:46:20Z</dcterms:created>
  <dcterms:modified xsi:type="dcterms:W3CDTF">2016-03-30T12:39:38Z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TC024240179991</vt:lpwstr>
  </property>
</Properties>
</file>