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50" r:id="rId2"/>
  </p:sldMasterIdLst>
  <p:notesMasterIdLst>
    <p:notesMasterId r:id="rId22"/>
  </p:notesMasterIdLst>
  <p:sldIdLst>
    <p:sldId id="256" r:id="rId3"/>
    <p:sldId id="257" r:id="rId4"/>
    <p:sldId id="285" r:id="rId5"/>
    <p:sldId id="287" r:id="rId6"/>
    <p:sldId id="286" r:id="rId7"/>
    <p:sldId id="290" r:id="rId8"/>
    <p:sldId id="288" r:id="rId9"/>
    <p:sldId id="289" r:id="rId10"/>
    <p:sldId id="291" r:id="rId11"/>
    <p:sldId id="292" r:id="rId12"/>
    <p:sldId id="293" r:id="rId13"/>
    <p:sldId id="294" r:id="rId14"/>
    <p:sldId id="295" r:id="rId15"/>
    <p:sldId id="296" r:id="rId16"/>
    <p:sldId id="297" r:id="rId17"/>
    <p:sldId id="298" r:id="rId18"/>
    <p:sldId id="299" r:id="rId19"/>
    <p:sldId id="300" r:id="rId20"/>
    <p:sldId id="301" r:id="rId2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69739" autoAdjust="0"/>
  </p:normalViewPr>
  <p:slideViewPr>
    <p:cSldViewPr showGuides="1">
      <p:cViewPr varScale="1">
        <p:scale>
          <a:sx n="52" d="100"/>
          <a:sy n="52" d="100"/>
        </p:scale>
        <p:origin x="-2934" y="-12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06613F-75BC-40DB-A842-CAD5887B9DB5}" type="datetimeFigureOut">
              <a:rPr lang="en-US" smtClean="0"/>
              <a:t>3/28/2016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C00459-C31D-451C-A050-4B1242B1FF2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75914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40000" lnSpcReduction="20000"/>
          </a:bodyPr>
          <a:lstStyle/>
          <a:p>
            <a:r>
              <a:rPr lang="en-US" sz="1400" b="1" dirty="0" smtClean="0"/>
              <a:t>Shaded</a:t>
            </a:r>
            <a:r>
              <a:rPr lang="en-US" sz="1400" b="1" baseline="0" dirty="0" smtClean="0"/>
              <a:t> text wrapped around a corner</a:t>
            </a:r>
            <a:endParaRPr lang="en-US" sz="1400" b="1" dirty="0" smtClean="0"/>
          </a:p>
          <a:p>
            <a:r>
              <a:rPr lang="en-US" sz="1400" dirty="0" smtClean="0"/>
              <a:t>(Basic)</a:t>
            </a:r>
          </a:p>
          <a:p>
            <a:endParaRPr lang="en-US" sz="1400" dirty="0" smtClean="0"/>
          </a:p>
          <a:p>
            <a:endParaRPr lang="en-US" sz="1400" dirty="0" smtClean="0"/>
          </a:p>
          <a:p>
            <a:r>
              <a:rPr lang="en-US" sz="1200" dirty="0" smtClean="0"/>
              <a:t>To</a:t>
            </a:r>
            <a:r>
              <a:rPr lang="en-US" sz="1200" baseline="0" dirty="0" smtClean="0"/>
              <a:t> reproduce the effects on this slide, do the following:</a:t>
            </a:r>
            <a:endParaRPr lang="en-US" sz="120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dirty="0" smtClean="0"/>
              <a:t>On the </a:t>
            </a:r>
            <a:r>
              <a:rPr lang="en-US" sz="1200" b="1" i="0" dirty="0" smtClean="0"/>
              <a:t>Home</a:t>
            </a:r>
            <a:r>
              <a:rPr lang="en-US" sz="1200" i="0" dirty="0" smtClean="0"/>
              <a:t> tab, in the</a:t>
            </a:r>
            <a:r>
              <a:rPr lang="en-US" sz="1200" i="0" baseline="0" dirty="0" smtClean="0"/>
              <a:t> </a:t>
            </a:r>
            <a:r>
              <a:rPr lang="en-US" sz="1200" b="1" i="0" baseline="0" dirty="0" smtClean="0"/>
              <a:t>Slides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Layout</a:t>
            </a:r>
            <a:r>
              <a:rPr lang="en-US" sz="1200" i="0" baseline="0" dirty="0" smtClean="0"/>
              <a:t>, and then click </a:t>
            </a:r>
            <a:r>
              <a:rPr lang="en-US" sz="1200" b="1" i="0" baseline="0" dirty="0" smtClean="0"/>
              <a:t>Blank</a:t>
            </a:r>
            <a:r>
              <a:rPr lang="en-US" sz="1200" i="0" baseline="0" dirty="0" smtClean="0"/>
              <a:t>.</a:t>
            </a:r>
            <a:endParaRPr lang="en-US" sz="1200" i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dirty="0" smtClean="0"/>
              <a:t>On</a:t>
            </a:r>
            <a:r>
              <a:rPr lang="en-US" sz="1200" i="0" baseline="0" dirty="0" smtClean="0"/>
              <a:t> the </a:t>
            </a:r>
            <a:r>
              <a:rPr lang="en-US" sz="1200" b="1" i="0" baseline="0" dirty="0" smtClean="0"/>
              <a:t>Insert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Text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Text Box</a:t>
            </a:r>
            <a:r>
              <a:rPr lang="en-US" sz="1200" i="0" baseline="0" dirty="0" smtClean="0"/>
              <a:t>, and then on the slide, drag to draw the text box.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Enter text in the text box, select the text, and then o</a:t>
            </a:r>
            <a:r>
              <a:rPr lang="en-US" sz="1200" i="0" dirty="0" smtClean="0"/>
              <a:t>n the </a:t>
            </a:r>
            <a:r>
              <a:rPr lang="en-US" sz="1200" b="1" i="0" dirty="0" smtClean="0"/>
              <a:t>Home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Font</a:t>
            </a:r>
            <a:r>
              <a:rPr lang="en-US" sz="1200" i="0" baseline="0" dirty="0" smtClean="0"/>
              <a:t> group, select </a:t>
            </a:r>
            <a:r>
              <a:rPr lang="en-US" sz="1200" b="1" dirty="0" smtClean="0"/>
              <a:t>Haettenschweiler</a:t>
            </a:r>
            <a:r>
              <a:rPr lang="en-US" sz="1200" b="1" i="0" baseline="0" dirty="0" smtClean="0"/>
              <a:t> </a:t>
            </a:r>
            <a:r>
              <a:rPr lang="en-US" sz="1200" i="0" baseline="0" dirty="0" smtClean="0"/>
              <a:t>from the </a:t>
            </a:r>
            <a:r>
              <a:rPr lang="en-US" sz="1200" b="1" i="0" baseline="0" dirty="0" smtClean="0"/>
              <a:t>Font</a:t>
            </a:r>
            <a:r>
              <a:rPr lang="en-US" sz="1200" i="0" baseline="0" dirty="0" smtClean="0"/>
              <a:t> list, and then select </a:t>
            </a:r>
            <a:r>
              <a:rPr lang="en-US" sz="1200" b="1" i="0" baseline="0" dirty="0" smtClean="0"/>
              <a:t>24</a:t>
            </a:r>
            <a:r>
              <a:rPr lang="en-US" sz="1200" i="0" baseline="0" dirty="0" smtClean="0"/>
              <a:t> from the </a:t>
            </a:r>
            <a:r>
              <a:rPr lang="en-US" sz="1200" b="1" i="0" baseline="0" dirty="0" smtClean="0"/>
              <a:t>Font Size </a:t>
            </a:r>
            <a:r>
              <a:rPr lang="en-US" sz="1200" b="0" i="0" baseline="0" dirty="0" smtClean="0"/>
              <a:t>list</a:t>
            </a:r>
            <a:r>
              <a:rPr lang="en-US" sz="1200" i="0" baseline="0" dirty="0" smtClean="0"/>
              <a:t>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On the </a:t>
            </a:r>
            <a:r>
              <a:rPr lang="en-US" sz="1200" b="1" i="0" baseline="0" dirty="0" smtClean="0"/>
              <a:t>Home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Paragraph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Center</a:t>
            </a:r>
            <a:r>
              <a:rPr lang="en-US" sz="1200" i="0" baseline="0" dirty="0" smtClean="0"/>
              <a:t> to center the text on the slide.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Select the text box. Under </a:t>
            </a:r>
            <a:r>
              <a:rPr lang="en-US" sz="1200" b="1" i="0" baseline="0" dirty="0" smtClean="0"/>
              <a:t>Drawing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WordArt Styles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Text Effects</a:t>
            </a:r>
            <a:r>
              <a:rPr lang="en-US" sz="1200" i="0" baseline="0" dirty="0" smtClean="0"/>
              <a:t>, point to </a:t>
            </a:r>
            <a:r>
              <a:rPr lang="en-US" sz="1200" b="1" i="0" baseline="0" dirty="0" smtClean="0"/>
              <a:t>Transform</a:t>
            </a:r>
            <a:r>
              <a:rPr lang="en-US" sz="1200" i="0" baseline="0" dirty="0" smtClean="0"/>
              <a:t>, and then under </a:t>
            </a:r>
            <a:r>
              <a:rPr lang="en-US" sz="1200" b="1" i="0" baseline="0" dirty="0" smtClean="0"/>
              <a:t>Warp</a:t>
            </a:r>
            <a:r>
              <a:rPr lang="en-US" sz="1200" i="0" baseline="0" dirty="0" smtClean="0"/>
              <a:t> click </a:t>
            </a:r>
            <a:r>
              <a:rPr lang="en-US" sz="1200" b="1" i="0" baseline="0" dirty="0" smtClean="0"/>
              <a:t>Triangle Up</a:t>
            </a:r>
            <a:r>
              <a:rPr lang="en-US" sz="1200" i="0" baseline="0" dirty="0" smtClean="0"/>
              <a:t> (first row, third option from the left).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Drag the pink diamond adjustment handle (at the left side of the text box) to adjust the amount of text warp.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Select the text. Under </a:t>
            </a:r>
            <a:r>
              <a:rPr lang="en-US" sz="1200" b="1" i="0" baseline="0" dirty="0" smtClean="0"/>
              <a:t>Drawing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WordArt Styles</a:t>
            </a:r>
            <a:r>
              <a:rPr lang="en-US" sz="1200" i="0" baseline="0" dirty="0" smtClean="0"/>
              <a:t> group, click the arrow next to </a:t>
            </a:r>
            <a:r>
              <a:rPr lang="en-US" sz="1200" b="1" i="0" baseline="0" dirty="0" smtClean="0"/>
              <a:t>Text Fill</a:t>
            </a:r>
            <a:r>
              <a:rPr lang="en-US" sz="1200" b="0" i="0" baseline="0" dirty="0" smtClean="0"/>
              <a:t>, point to </a:t>
            </a:r>
            <a:r>
              <a:rPr lang="en-US" sz="1200" b="1" i="0" baseline="0" dirty="0" smtClean="0"/>
              <a:t>Gradient</a:t>
            </a:r>
            <a:r>
              <a:rPr lang="en-US" sz="1200" b="0" i="0" baseline="0" dirty="0" smtClean="0"/>
              <a:t>, and click </a:t>
            </a:r>
            <a:r>
              <a:rPr lang="en-US" sz="1200" b="1" i="0" baseline="0" dirty="0" smtClean="0"/>
              <a:t>More Gradients</a:t>
            </a:r>
            <a:r>
              <a:rPr lang="en-US" sz="1200" b="0" i="0" baseline="0" dirty="0" smtClean="0"/>
              <a:t>. </a:t>
            </a:r>
            <a:endParaRPr lang="en-US" sz="1200" i="1" baseline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Format Text Effects </a:t>
            </a:r>
            <a:r>
              <a:rPr lang="en-US" sz="1200" baseline="0" dirty="0" smtClean="0"/>
              <a:t>dialog box, click </a:t>
            </a:r>
            <a:r>
              <a:rPr lang="en-US" sz="1200" b="1" baseline="0" dirty="0" smtClean="0"/>
              <a:t>Text Fill </a:t>
            </a:r>
            <a:r>
              <a:rPr lang="en-US" sz="1200" baseline="0" dirty="0" smtClean="0"/>
              <a:t>in the left pane, select </a:t>
            </a:r>
            <a:r>
              <a:rPr lang="en-US" sz="1200" b="1" baseline="0" dirty="0" smtClean="0"/>
              <a:t>Gradient fill </a:t>
            </a:r>
            <a:r>
              <a:rPr lang="en-US" sz="1200" baseline="0" dirty="0" smtClean="0"/>
              <a:t>in the right pane, and then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In the </a:t>
            </a:r>
            <a:r>
              <a:rPr lang="en-US" sz="1200" b="1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Type</a:t>
            </a:r>
            <a:r>
              <a:rPr lang="en-US" sz="1200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 list, select </a:t>
            </a:r>
            <a:r>
              <a:rPr lang="en-US" sz="1200" b="1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Linear</a:t>
            </a:r>
            <a:r>
              <a:rPr lang="en-US" sz="1200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Direction</a:t>
            </a:r>
            <a:r>
              <a:rPr lang="en-US" sz="1200" dirty="0" smtClean="0"/>
              <a:t>, and then</a:t>
            </a:r>
            <a:r>
              <a:rPr lang="en-US" sz="1200" baseline="0" dirty="0" smtClean="0"/>
              <a:t> click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 Right 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(first row, fourth option from the left).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Angle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box, enter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0</a:t>
            </a:r>
            <a:r>
              <a:rPr lang="en-US" sz="1200" b="1" dirty="0" smtClean="0"/>
              <a:t>°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Add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Remove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until five stops appear in the slider.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dirty="0" smtClean="0"/>
              <a:t>Also under </a:t>
            </a:r>
            <a:r>
              <a:rPr lang="en-US" sz="1200" b="1" dirty="0" smtClean="0"/>
              <a:t>Gradient stops</a:t>
            </a:r>
            <a:r>
              <a:rPr lang="en-US" sz="1200" dirty="0" smtClean="0"/>
              <a:t>, customize the gradient stops that you added as follows: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first stop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0%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Lighter 60% </a:t>
            </a:r>
            <a:r>
              <a:rPr lang="en-US" sz="1200" dirty="0" smtClean="0"/>
              <a:t>(third row, fifth option from</a:t>
            </a:r>
            <a:r>
              <a:rPr lang="en-US" sz="1200" baseline="0" dirty="0" smtClean="0"/>
              <a:t> the left</a:t>
            </a:r>
            <a:r>
              <a:rPr lang="en-US" sz="1200" dirty="0" smtClean="0"/>
              <a:t>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next stop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17%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Lighter 80% </a:t>
            </a:r>
            <a:r>
              <a:rPr lang="en-US" sz="1200" dirty="0" smtClean="0"/>
              <a:t>(second row, fifth option from the left).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next stop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50%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White, Background 1 </a:t>
            </a:r>
            <a:r>
              <a:rPr lang="en-US" sz="1200" dirty="0" smtClean="0"/>
              <a:t>(first row,</a:t>
            </a:r>
            <a:r>
              <a:rPr lang="en-US" sz="1200" baseline="0" dirty="0" smtClean="0"/>
              <a:t> first option from the left</a:t>
            </a:r>
            <a:r>
              <a:rPr lang="en-US" sz="1200" dirty="0" smtClean="0"/>
              <a:t>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next stop</a:t>
            </a:r>
            <a:r>
              <a:rPr lang="en-US" sz="1200" b="0" baseline="0" dirty="0" smtClean="0"/>
              <a:t>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51%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Lighter 40% </a:t>
            </a:r>
            <a:r>
              <a:rPr lang="en-US" sz="1200" dirty="0" smtClean="0"/>
              <a:t>(fourth row, fifth option from the left).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last stop in the slider,</a:t>
            </a:r>
            <a:r>
              <a:rPr lang="en-US" sz="1200" b="0" baseline="0" dirty="0" smtClean="0"/>
              <a:t> </a:t>
            </a:r>
            <a:r>
              <a:rPr lang="en-US" sz="1200" dirty="0" smtClean="0"/>
              <a:t>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100%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Darker 25% </a:t>
            </a:r>
            <a:r>
              <a:rPr lang="en-US" sz="1200" dirty="0" smtClean="0"/>
              <a:t>(fifth row, fifth option from the left).</a:t>
            </a:r>
          </a:p>
          <a:p>
            <a:pPr marL="228600" lvl="2" indent="-228600">
              <a:buFont typeface="+mj-lt"/>
              <a:buAutoNum type="arabicPeriod" startAt="10"/>
              <a:defRPr/>
            </a:pP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Drawing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WordArt Styles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Text Effects</a:t>
            </a:r>
            <a:r>
              <a:rPr lang="en-US" sz="1200" i="0" baseline="0" dirty="0" smtClean="0"/>
              <a:t>, point to </a:t>
            </a:r>
            <a:r>
              <a:rPr lang="en-US" sz="1200" b="1" i="0" baseline="0" dirty="0" smtClean="0"/>
              <a:t>Reflection</a:t>
            </a:r>
            <a:r>
              <a:rPr lang="en-US" sz="1200" i="0" baseline="0" dirty="0" smtClean="0"/>
              <a:t>, and then under </a:t>
            </a:r>
            <a:r>
              <a:rPr lang="en-US" sz="1200" b="1" i="0" baseline="0" dirty="0" smtClean="0"/>
              <a:t>Reflection Variations </a:t>
            </a:r>
            <a:r>
              <a:rPr lang="en-US" sz="1200" i="0" baseline="0" dirty="0" smtClean="0"/>
              <a:t>click </a:t>
            </a:r>
            <a:r>
              <a:rPr lang="en-US" sz="1200" b="1" dirty="0" smtClean="0"/>
              <a:t>Tight Reflection, touching</a:t>
            </a:r>
            <a:r>
              <a:rPr lang="en-US" sz="1200" dirty="0" smtClean="0"/>
              <a:t> (first row,</a:t>
            </a:r>
            <a:r>
              <a:rPr lang="en-US" sz="1200" baseline="0" dirty="0" smtClean="0"/>
              <a:t> first option from the left</a:t>
            </a:r>
            <a:r>
              <a:rPr lang="en-US" sz="1200" dirty="0" smtClean="0"/>
              <a:t>).</a:t>
            </a:r>
            <a:endParaRPr lang="en-US" sz="1200" i="0" baseline="0" dirty="0" smtClean="0"/>
          </a:p>
          <a:p>
            <a:pPr marL="228600" lvl="2" indent="-228600">
              <a:buFont typeface="+mj-lt"/>
              <a:buAutoNum type="arabicPeriod" startAt="10"/>
              <a:defRPr/>
            </a:pPr>
            <a:endParaRPr lang="en-US" sz="1200" i="0" baseline="0" dirty="0" smtClean="0"/>
          </a:p>
          <a:p>
            <a:endParaRPr lang="en-US" sz="1200" dirty="0" smtClean="0"/>
          </a:p>
          <a:p>
            <a:r>
              <a:rPr lang="en-US" sz="1200" dirty="0" smtClean="0"/>
              <a:t>To</a:t>
            </a:r>
            <a:r>
              <a:rPr lang="en-US" sz="1200" baseline="0" dirty="0" smtClean="0"/>
              <a:t> reproduce the background on this slide, do the following:</a:t>
            </a:r>
            <a:endParaRPr lang="en-US" sz="1200" dirty="0" smtClean="0"/>
          </a:p>
          <a:p>
            <a: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Right-click the slide background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area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then click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dialog box,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click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Fill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left pane, select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fill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right pane, and then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Type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list, select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Direction</a:t>
            </a:r>
            <a:r>
              <a:rPr lang="en-US" sz="1200" dirty="0" smtClean="0"/>
              <a:t>, and then</a:t>
            </a:r>
            <a:r>
              <a:rPr lang="en-US" sz="1200" baseline="0" dirty="0" smtClean="0"/>
              <a:t> click</a:t>
            </a:r>
            <a:r>
              <a:rPr lang="en-US" sz="1200" dirty="0" smtClean="0"/>
              <a:t>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 Down 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(first row, second option from the left).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Add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Remove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until two stops appear in the slider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dirty="0" smtClean="0"/>
              <a:t>Also under </a:t>
            </a:r>
            <a:r>
              <a:rPr lang="en-US" sz="1200" b="1" dirty="0" smtClean="0"/>
              <a:t>Gradient stops</a:t>
            </a:r>
            <a:r>
              <a:rPr lang="en-US" sz="1200" dirty="0" smtClean="0"/>
              <a:t>, customize the gradient stops that you added as follows: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first stop in the slider</a:t>
            </a:r>
            <a:r>
              <a:rPr lang="en-US" sz="1200" dirty="0" smtClean="0"/>
              <a:t>, and then do the following: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dirty="0" smtClean="0"/>
              <a:t>In</a:t>
            </a:r>
            <a:r>
              <a:rPr lang="en-US" sz="1200" dirty="0" smtClean="0"/>
              <a:t>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64</a:t>
            </a:r>
            <a:r>
              <a:rPr lang="en-US" sz="1200" b="1" dirty="0" smtClean="0"/>
              <a:t>%</a:t>
            </a:r>
            <a:r>
              <a:rPr lang="en-US" sz="1200" dirty="0" smtClean="0"/>
              <a:t>.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</a:t>
            </a: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Theme Colors</a:t>
            </a:r>
            <a:r>
              <a:rPr lang="en-US" sz="1200" i="0" baseline="0" dirty="0" smtClean="0"/>
              <a:t> </a:t>
            </a:r>
            <a:r>
              <a:rPr lang="en-US" sz="1200" dirty="0" smtClean="0"/>
              <a:t>click </a:t>
            </a:r>
            <a:r>
              <a:rPr lang="en-US" sz="1200" b="1" dirty="0" smtClean="0"/>
              <a:t>Black, Text 1</a:t>
            </a:r>
            <a:r>
              <a:rPr lang="en-US" sz="1200" b="1" baseline="0" dirty="0" smtClean="0"/>
              <a:t> </a:t>
            </a:r>
            <a:r>
              <a:rPr lang="en-US" sz="1200" b="0" dirty="0" smtClean="0"/>
              <a:t>(first row, second option from the left</a:t>
            </a:r>
            <a:r>
              <a:rPr lang="en-US" sz="1200" b="0" baseline="0" dirty="0" smtClean="0"/>
              <a:t>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last stop</a:t>
            </a:r>
            <a:r>
              <a:rPr lang="en-US" sz="1200" b="0" baseline="0" dirty="0" smtClean="0"/>
              <a:t> in the slider</a:t>
            </a:r>
            <a:r>
              <a:rPr lang="en-US" sz="1200" dirty="0" smtClean="0"/>
              <a:t>, and then do the following: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dirty="0" smtClean="0"/>
              <a:t>In</a:t>
            </a:r>
            <a:r>
              <a:rPr lang="en-US" sz="1200" dirty="0" smtClean="0"/>
              <a:t>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100</a:t>
            </a:r>
            <a:r>
              <a:rPr lang="en-US" sz="1200" b="1" dirty="0" smtClean="0"/>
              <a:t>%</a:t>
            </a:r>
            <a:r>
              <a:rPr lang="en-US" sz="1200" dirty="0" smtClean="0"/>
              <a:t>.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</a:t>
            </a: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Theme Colors</a:t>
            </a:r>
            <a:r>
              <a:rPr lang="en-US" sz="1200" i="0" baseline="0" dirty="0" smtClean="0"/>
              <a:t>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</a:t>
            </a:r>
            <a:r>
              <a:rPr lang="en-US" sz="1200" b="1" baseline="0" dirty="0" smtClean="0"/>
              <a:t> Darker 25% </a:t>
            </a:r>
            <a:r>
              <a:rPr lang="en-US" sz="1200" b="0" dirty="0" smtClean="0"/>
              <a:t>(fifth row, fifth option from the left</a:t>
            </a:r>
            <a:r>
              <a:rPr lang="en-US" sz="1200" b="0" baseline="0" dirty="0" smtClean="0"/>
              <a:t>).</a:t>
            </a:r>
            <a:endParaRPr lang="en-US" sz="1200" b="0" dirty="0" smtClean="0"/>
          </a:p>
          <a:p>
            <a:endParaRPr lang="en-US" sz="1400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6" name="Slide Image Placeholder 5"/>
          <p:cNvSpPr>
            <a:spLocks noGrp="1" noRot="1" noChangeAspect="1"/>
          </p:cNvSpPr>
          <p:nvPr>
            <p:ph type="sldImg"/>
          </p:nvPr>
        </p:nvSpPr>
        <p:spPr>
          <a:xfrm>
            <a:off x="533400" y="460375"/>
            <a:ext cx="3144838" cy="2359025"/>
          </a:xfr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40000" lnSpcReduction="20000"/>
          </a:bodyPr>
          <a:lstStyle/>
          <a:p>
            <a:r>
              <a:rPr lang="en-US" sz="1400" b="1" dirty="0" smtClean="0"/>
              <a:t>Shaded</a:t>
            </a:r>
            <a:r>
              <a:rPr lang="en-US" sz="1400" b="1" baseline="0" dirty="0" smtClean="0"/>
              <a:t> text wrapped around a corner</a:t>
            </a:r>
            <a:endParaRPr lang="en-US" sz="1400" b="1" dirty="0" smtClean="0"/>
          </a:p>
          <a:p>
            <a:r>
              <a:rPr lang="en-US" sz="1400" dirty="0" smtClean="0"/>
              <a:t>(Basic)</a:t>
            </a:r>
          </a:p>
          <a:p>
            <a:endParaRPr lang="en-US" sz="1400" dirty="0" smtClean="0"/>
          </a:p>
          <a:p>
            <a:endParaRPr lang="en-US" sz="1400" dirty="0" smtClean="0"/>
          </a:p>
          <a:p>
            <a:r>
              <a:rPr lang="en-US" sz="1200" dirty="0" smtClean="0"/>
              <a:t>To</a:t>
            </a:r>
            <a:r>
              <a:rPr lang="en-US" sz="1200" baseline="0" dirty="0" smtClean="0"/>
              <a:t> reproduce the effects on this slide, do the following:</a:t>
            </a:r>
            <a:endParaRPr lang="en-US" sz="120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dirty="0" smtClean="0"/>
              <a:t>On the </a:t>
            </a:r>
            <a:r>
              <a:rPr lang="en-US" sz="1200" b="1" i="0" dirty="0" smtClean="0"/>
              <a:t>Home</a:t>
            </a:r>
            <a:r>
              <a:rPr lang="en-US" sz="1200" i="0" dirty="0" smtClean="0"/>
              <a:t> tab, in the</a:t>
            </a:r>
            <a:r>
              <a:rPr lang="en-US" sz="1200" i="0" baseline="0" dirty="0" smtClean="0"/>
              <a:t> </a:t>
            </a:r>
            <a:r>
              <a:rPr lang="en-US" sz="1200" b="1" i="0" baseline="0" dirty="0" smtClean="0"/>
              <a:t>Slides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Layout</a:t>
            </a:r>
            <a:r>
              <a:rPr lang="en-US" sz="1200" i="0" baseline="0" dirty="0" smtClean="0"/>
              <a:t>, and then click </a:t>
            </a:r>
            <a:r>
              <a:rPr lang="en-US" sz="1200" b="1" i="0" baseline="0" dirty="0" smtClean="0"/>
              <a:t>Blank</a:t>
            </a:r>
            <a:r>
              <a:rPr lang="en-US" sz="1200" i="0" baseline="0" dirty="0" smtClean="0"/>
              <a:t>.</a:t>
            </a:r>
            <a:endParaRPr lang="en-US" sz="1200" i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dirty="0" smtClean="0"/>
              <a:t>On</a:t>
            </a:r>
            <a:r>
              <a:rPr lang="en-US" sz="1200" i="0" baseline="0" dirty="0" smtClean="0"/>
              <a:t> the </a:t>
            </a:r>
            <a:r>
              <a:rPr lang="en-US" sz="1200" b="1" i="0" baseline="0" dirty="0" smtClean="0"/>
              <a:t>Insert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Text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Text Box</a:t>
            </a:r>
            <a:r>
              <a:rPr lang="en-US" sz="1200" i="0" baseline="0" dirty="0" smtClean="0"/>
              <a:t>, and then on the slide, drag to draw the text box.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Enter text in the text box, select the text, and then o</a:t>
            </a:r>
            <a:r>
              <a:rPr lang="en-US" sz="1200" i="0" dirty="0" smtClean="0"/>
              <a:t>n the </a:t>
            </a:r>
            <a:r>
              <a:rPr lang="en-US" sz="1200" b="1" i="0" dirty="0" smtClean="0"/>
              <a:t>Home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Font</a:t>
            </a:r>
            <a:r>
              <a:rPr lang="en-US" sz="1200" i="0" baseline="0" dirty="0" smtClean="0"/>
              <a:t> group, select </a:t>
            </a:r>
            <a:r>
              <a:rPr lang="en-US" sz="1200" b="1" dirty="0" smtClean="0"/>
              <a:t>Haettenschweiler</a:t>
            </a:r>
            <a:r>
              <a:rPr lang="en-US" sz="1200" b="1" i="0" baseline="0" dirty="0" smtClean="0"/>
              <a:t> </a:t>
            </a:r>
            <a:r>
              <a:rPr lang="en-US" sz="1200" i="0" baseline="0" dirty="0" smtClean="0"/>
              <a:t>from the </a:t>
            </a:r>
            <a:r>
              <a:rPr lang="en-US" sz="1200" b="1" i="0" baseline="0" dirty="0" smtClean="0"/>
              <a:t>Font</a:t>
            </a:r>
            <a:r>
              <a:rPr lang="en-US" sz="1200" i="0" baseline="0" dirty="0" smtClean="0"/>
              <a:t> list, and then select </a:t>
            </a:r>
            <a:r>
              <a:rPr lang="en-US" sz="1200" b="1" i="0" baseline="0" dirty="0" smtClean="0"/>
              <a:t>24</a:t>
            </a:r>
            <a:r>
              <a:rPr lang="en-US" sz="1200" i="0" baseline="0" dirty="0" smtClean="0"/>
              <a:t> from the </a:t>
            </a:r>
            <a:r>
              <a:rPr lang="en-US" sz="1200" b="1" i="0" baseline="0" dirty="0" smtClean="0"/>
              <a:t>Font Size </a:t>
            </a:r>
            <a:r>
              <a:rPr lang="en-US" sz="1200" b="0" i="0" baseline="0" dirty="0" smtClean="0"/>
              <a:t>list</a:t>
            </a:r>
            <a:r>
              <a:rPr lang="en-US" sz="1200" i="0" baseline="0" dirty="0" smtClean="0"/>
              <a:t>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On the </a:t>
            </a:r>
            <a:r>
              <a:rPr lang="en-US" sz="1200" b="1" i="0" baseline="0" dirty="0" smtClean="0"/>
              <a:t>Home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Paragraph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Center</a:t>
            </a:r>
            <a:r>
              <a:rPr lang="en-US" sz="1200" i="0" baseline="0" dirty="0" smtClean="0"/>
              <a:t> to center the text on the slide.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Select the text box. Under </a:t>
            </a:r>
            <a:r>
              <a:rPr lang="en-US" sz="1200" b="1" i="0" baseline="0" dirty="0" smtClean="0"/>
              <a:t>Drawing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WordArt Styles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Text Effects</a:t>
            </a:r>
            <a:r>
              <a:rPr lang="en-US" sz="1200" i="0" baseline="0" dirty="0" smtClean="0"/>
              <a:t>, point to </a:t>
            </a:r>
            <a:r>
              <a:rPr lang="en-US" sz="1200" b="1" i="0" baseline="0" dirty="0" smtClean="0"/>
              <a:t>Transform</a:t>
            </a:r>
            <a:r>
              <a:rPr lang="en-US" sz="1200" i="0" baseline="0" dirty="0" smtClean="0"/>
              <a:t>, and then under </a:t>
            </a:r>
            <a:r>
              <a:rPr lang="en-US" sz="1200" b="1" i="0" baseline="0" dirty="0" smtClean="0"/>
              <a:t>Warp</a:t>
            </a:r>
            <a:r>
              <a:rPr lang="en-US" sz="1200" i="0" baseline="0" dirty="0" smtClean="0"/>
              <a:t> click </a:t>
            </a:r>
            <a:r>
              <a:rPr lang="en-US" sz="1200" b="1" i="0" baseline="0" dirty="0" smtClean="0"/>
              <a:t>Triangle Up</a:t>
            </a:r>
            <a:r>
              <a:rPr lang="en-US" sz="1200" i="0" baseline="0" dirty="0" smtClean="0"/>
              <a:t> (first row, third option from the left).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Drag the pink diamond adjustment handle (at the left side of the text box) to adjust the amount of text warp.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Select the text. Under </a:t>
            </a:r>
            <a:r>
              <a:rPr lang="en-US" sz="1200" b="1" i="0" baseline="0" dirty="0" smtClean="0"/>
              <a:t>Drawing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WordArt Styles</a:t>
            </a:r>
            <a:r>
              <a:rPr lang="en-US" sz="1200" i="0" baseline="0" dirty="0" smtClean="0"/>
              <a:t> group, click the arrow next to </a:t>
            </a:r>
            <a:r>
              <a:rPr lang="en-US" sz="1200" b="1" i="0" baseline="0" dirty="0" smtClean="0"/>
              <a:t>Text Fill</a:t>
            </a:r>
            <a:r>
              <a:rPr lang="en-US" sz="1200" b="0" i="0" baseline="0" dirty="0" smtClean="0"/>
              <a:t>, point to </a:t>
            </a:r>
            <a:r>
              <a:rPr lang="en-US" sz="1200" b="1" i="0" baseline="0" dirty="0" smtClean="0"/>
              <a:t>Gradient</a:t>
            </a:r>
            <a:r>
              <a:rPr lang="en-US" sz="1200" b="0" i="0" baseline="0" dirty="0" smtClean="0"/>
              <a:t>, and click </a:t>
            </a:r>
            <a:r>
              <a:rPr lang="en-US" sz="1200" b="1" i="0" baseline="0" dirty="0" smtClean="0"/>
              <a:t>More Gradients</a:t>
            </a:r>
            <a:r>
              <a:rPr lang="en-US" sz="1200" b="0" i="0" baseline="0" dirty="0" smtClean="0"/>
              <a:t>. </a:t>
            </a:r>
            <a:endParaRPr lang="en-US" sz="1200" i="1" baseline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Format Text Effects </a:t>
            </a:r>
            <a:r>
              <a:rPr lang="en-US" sz="1200" baseline="0" dirty="0" smtClean="0"/>
              <a:t>dialog box, click </a:t>
            </a:r>
            <a:r>
              <a:rPr lang="en-US" sz="1200" b="1" baseline="0" dirty="0" smtClean="0"/>
              <a:t>Text Fill </a:t>
            </a:r>
            <a:r>
              <a:rPr lang="en-US" sz="1200" baseline="0" dirty="0" smtClean="0"/>
              <a:t>in the left pane, select </a:t>
            </a:r>
            <a:r>
              <a:rPr lang="en-US" sz="1200" b="1" baseline="0" dirty="0" smtClean="0"/>
              <a:t>Gradient fill </a:t>
            </a:r>
            <a:r>
              <a:rPr lang="en-US" sz="1200" baseline="0" dirty="0" smtClean="0"/>
              <a:t>in the right pane, and then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In the </a:t>
            </a:r>
            <a:r>
              <a:rPr lang="en-US" sz="1200" b="1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Type</a:t>
            </a:r>
            <a:r>
              <a:rPr lang="en-US" sz="1200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 list, select </a:t>
            </a:r>
            <a:r>
              <a:rPr lang="en-US" sz="1200" b="1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Linear</a:t>
            </a:r>
            <a:r>
              <a:rPr lang="en-US" sz="1200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Direction</a:t>
            </a:r>
            <a:r>
              <a:rPr lang="en-US" sz="1200" dirty="0" smtClean="0"/>
              <a:t>, and then</a:t>
            </a:r>
            <a:r>
              <a:rPr lang="en-US" sz="1200" baseline="0" dirty="0" smtClean="0"/>
              <a:t> click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 Right 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(first row, fourth option from the left).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Angle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box, enter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0</a:t>
            </a:r>
            <a:r>
              <a:rPr lang="en-US" sz="1200" b="1" dirty="0" smtClean="0"/>
              <a:t>°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Add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Remove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until five stops appear in the slider.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dirty="0" smtClean="0"/>
              <a:t>Also under </a:t>
            </a:r>
            <a:r>
              <a:rPr lang="en-US" sz="1200" b="1" dirty="0" smtClean="0"/>
              <a:t>Gradient stops</a:t>
            </a:r>
            <a:r>
              <a:rPr lang="en-US" sz="1200" dirty="0" smtClean="0"/>
              <a:t>, customize the gradient stops that you added as follows: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first stop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0%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Lighter 60% </a:t>
            </a:r>
            <a:r>
              <a:rPr lang="en-US" sz="1200" dirty="0" smtClean="0"/>
              <a:t>(third row, fifth option from</a:t>
            </a:r>
            <a:r>
              <a:rPr lang="en-US" sz="1200" baseline="0" dirty="0" smtClean="0"/>
              <a:t> the left</a:t>
            </a:r>
            <a:r>
              <a:rPr lang="en-US" sz="1200" dirty="0" smtClean="0"/>
              <a:t>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next stop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17%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Lighter 80% </a:t>
            </a:r>
            <a:r>
              <a:rPr lang="en-US" sz="1200" dirty="0" smtClean="0"/>
              <a:t>(second row, fifth option from the left).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next stop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50%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White, Background 1 </a:t>
            </a:r>
            <a:r>
              <a:rPr lang="en-US" sz="1200" dirty="0" smtClean="0"/>
              <a:t>(first row,</a:t>
            </a:r>
            <a:r>
              <a:rPr lang="en-US" sz="1200" baseline="0" dirty="0" smtClean="0"/>
              <a:t> first option from the left</a:t>
            </a:r>
            <a:r>
              <a:rPr lang="en-US" sz="1200" dirty="0" smtClean="0"/>
              <a:t>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next stop</a:t>
            </a:r>
            <a:r>
              <a:rPr lang="en-US" sz="1200" b="0" baseline="0" dirty="0" smtClean="0"/>
              <a:t>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51%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Lighter 40% </a:t>
            </a:r>
            <a:r>
              <a:rPr lang="en-US" sz="1200" dirty="0" smtClean="0"/>
              <a:t>(fourth row, fifth option from the left).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last stop in the slider,</a:t>
            </a:r>
            <a:r>
              <a:rPr lang="en-US" sz="1200" b="0" baseline="0" dirty="0" smtClean="0"/>
              <a:t> </a:t>
            </a:r>
            <a:r>
              <a:rPr lang="en-US" sz="1200" dirty="0" smtClean="0"/>
              <a:t>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100%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Darker 25% </a:t>
            </a:r>
            <a:r>
              <a:rPr lang="en-US" sz="1200" dirty="0" smtClean="0"/>
              <a:t>(fifth row, fifth option from the left).</a:t>
            </a:r>
          </a:p>
          <a:p>
            <a:pPr marL="228600" lvl="2" indent="-228600">
              <a:buFont typeface="+mj-lt"/>
              <a:buAutoNum type="arabicPeriod" startAt="10"/>
              <a:defRPr/>
            </a:pP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Drawing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WordArt Styles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Text Effects</a:t>
            </a:r>
            <a:r>
              <a:rPr lang="en-US" sz="1200" i="0" baseline="0" dirty="0" smtClean="0"/>
              <a:t>, point to </a:t>
            </a:r>
            <a:r>
              <a:rPr lang="en-US" sz="1200" b="1" i="0" baseline="0" dirty="0" smtClean="0"/>
              <a:t>Reflection</a:t>
            </a:r>
            <a:r>
              <a:rPr lang="en-US" sz="1200" i="0" baseline="0" dirty="0" smtClean="0"/>
              <a:t>, and then under </a:t>
            </a:r>
            <a:r>
              <a:rPr lang="en-US" sz="1200" b="1" i="0" baseline="0" dirty="0" smtClean="0"/>
              <a:t>Reflection Variations </a:t>
            </a:r>
            <a:r>
              <a:rPr lang="en-US" sz="1200" i="0" baseline="0" dirty="0" smtClean="0"/>
              <a:t>click </a:t>
            </a:r>
            <a:r>
              <a:rPr lang="en-US" sz="1200" b="1" dirty="0" smtClean="0"/>
              <a:t>Tight Reflection, touching</a:t>
            </a:r>
            <a:r>
              <a:rPr lang="en-US" sz="1200" dirty="0" smtClean="0"/>
              <a:t> (first row,</a:t>
            </a:r>
            <a:r>
              <a:rPr lang="en-US" sz="1200" baseline="0" dirty="0" smtClean="0"/>
              <a:t> first option from the left</a:t>
            </a:r>
            <a:r>
              <a:rPr lang="en-US" sz="1200" dirty="0" smtClean="0"/>
              <a:t>).</a:t>
            </a:r>
            <a:endParaRPr lang="en-US" sz="1200" i="0" baseline="0" dirty="0" smtClean="0"/>
          </a:p>
          <a:p>
            <a:pPr marL="228600" lvl="2" indent="-228600">
              <a:buFont typeface="+mj-lt"/>
              <a:buAutoNum type="arabicPeriod" startAt="10"/>
              <a:defRPr/>
            </a:pPr>
            <a:endParaRPr lang="en-US" sz="1200" i="0" baseline="0" dirty="0" smtClean="0"/>
          </a:p>
          <a:p>
            <a:endParaRPr lang="en-US" sz="1200" dirty="0" smtClean="0"/>
          </a:p>
          <a:p>
            <a:r>
              <a:rPr lang="en-US" sz="1200" dirty="0" smtClean="0"/>
              <a:t>To</a:t>
            </a:r>
            <a:r>
              <a:rPr lang="en-US" sz="1200" baseline="0" dirty="0" smtClean="0"/>
              <a:t> reproduce the background on this slide, do the following:</a:t>
            </a:r>
            <a:endParaRPr lang="en-US" sz="1200" dirty="0" smtClean="0"/>
          </a:p>
          <a:p>
            <a: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Right-click the slide background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area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then click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dialog box,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click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Fill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left pane, select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fill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right pane, and then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Type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list, select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Direction</a:t>
            </a:r>
            <a:r>
              <a:rPr lang="en-US" sz="1200" dirty="0" smtClean="0"/>
              <a:t>, and then</a:t>
            </a:r>
            <a:r>
              <a:rPr lang="en-US" sz="1200" baseline="0" dirty="0" smtClean="0"/>
              <a:t> click</a:t>
            </a:r>
            <a:r>
              <a:rPr lang="en-US" sz="1200" dirty="0" smtClean="0"/>
              <a:t>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 Down 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(first row, second option from the left).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Add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Remove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until two stops appear in the slider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dirty="0" smtClean="0"/>
              <a:t>Also under </a:t>
            </a:r>
            <a:r>
              <a:rPr lang="en-US" sz="1200" b="1" dirty="0" smtClean="0"/>
              <a:t>Gradient stops</a:t>
            </a:r>
            <a:r>
              <a:rPr lang="en-US" sz="1200" dirty="0" smtClean="0"/>
              <a:t>, customize the gradient stops that you added as follows: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first stop in the slider</a:t>
            </a:r>
            <a:r>
              <a:rPr lang="en-US" sz="1200" dirty="0" smtClean="0"/>
              <a:t>, and then do the following: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dirty="0" smtClean="0"/>
              <a:t>In</a:t>
            </a:r>
            <a:r>
              <a:rPr lang="en-US" sz="1200" dirty="0" smtClean="0"/>
              <a:t>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64</a:t>
            </a:r>
            <a:r>
              <a:rPr lang="en-US" sz="1200" b="1" dirty="0" smtClean="0"/>
              <a:t>%</a:t>
            </a:r>
            <a:r>
              <a:rPr lang="en-US" sz="1200" dirty="0" smtClean="0"/>
              <a:t>.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</a:t>
            </a: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Theme Colors</a:t>
            </a:r>
            <a:r>
              <a:rPr lang="en-US" sz="1200" i="0" baseline="0" dirty="0" smtClean="0"/>
              <a:t> </a:t>
            </a:r>
            <a:r>
              <a:rPr lang="en-US" sz="1200" dirty="0" smtClean="0"/>
              <a:t>click </a:t>
            </a:r>
            <a:r>
              <a:rPr lang="en-US" sz="1200" b="1" dirty="0" smtClean="0"/>
              <a:t>Black, Text 1</a:t>
            </a:r>
            <a:r>
              <a:rPr lang="en-US" sz="1200" b="1" baseline="0" dirty="0" smtClean="0"/>
              <a:t> </a:t>
            </a:r>
            <a:r>
              <a:rPr lang="en-US" sz="1200" b="0" dirty="0" smtClean="0"/>
              <a:t>(first row, second option from the left</a:t>
            </a:r>
            <a:r>
              <a:rPr lang="en-US" sz="1200" b="0" baseline="0" dirty="0" smtClean="0"/>
              <a:t>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last stop</a:t>
            </a:r>
            <a:r>
              <a:rPr lang="en-US" sz="1200" b="0" baseline="0" dirty="0" smtClean="0"/>
              <a:t> in the slider</a:t>
            </a:r>
            <a:r>
              <a:rPr lang="en-US" sz="1200" dirty="0" smtClean="0"/>
              <a:t>, and then do the following: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dirty="0" smtClean="0"/>
              <a:t>In</a:t>
            </a:r>
            <a:r>
              <a:rPr lang="en-US" sz="1200" dirty="0" smtClean="0"/>
              <a:t>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100</a:t>
            </a:r>
            <a:r>
              <a:rPr lang="en-US" sz="1200" b="1" dirty="0" smtClean="0"/>
              <a:t>%</a:t>
            </a:r>
            <a:r>
              <a:rPr lang="en-US" sz="1200" dirty="0" smtClean="0"/>
              <a:t>.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</a:t>
            </a: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Theme Colors</a:t>
            </a:r>
            <a:r>
              <a:rPr lang="en-US" sz="1200" i="0" baseline="0" dirty="0" smtClean="0"/>
              <a:t>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</a:t>
            </a:r>
            <a:r>
              <a:rPr lang="en-US" sz="1200" b="1" baseline="0" dirty="0" smtClean="0"/>
              <a:t> Darker 25% </a:t>
            </a:r>
            <a:r>
              <a:rPr lang="en-US" sz="1200" b="0" dirty="0" smtClean="0"/>
              <a:t>(fifth row, fifth option from the left</a:t>
            </a:r>
            <a:r>
              <a:rPr lang="en-US" sz="1200" b="0" baseline="0" dirty="0" smtClean="0"/>
              <a:t>).</a:t>
            </a:r>
            <a:endParaRPr lang="en-US" sz="1200" b="0" dirty="0" smtClean="0"/>
          </a:p>
          <a:p>
            <a:endParaRPr lang="en-US" sz="1400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6" name="Slide Image Placeholder 5"/>
          <p:cNvSpPr>
            <a:spLocks noGrp="1" noRot="1" noChangeAspect="1"/>
          </p:cNvSpPr>
          <p:nvPr>
            <p:ph type="sldImg"/>
          </p:nvPr>
        </p:nvSpPr>
        <p:spPr>
          <a:xfrm>
            <a:off x="533400" y="460375"/>
            <a:ext cx="3144838" cy="2359025"/>
          </a:xfr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40000" lnSpcReduction="20000"/>
          </a:bodyPr>
          <a:lstStyle/>
          <a:p>
            <a:r>
              <a:rPr lang="en-US" sz="1400" b="1" dirty="0" smtClean="0"/>
              <a:t>Shaded</a:t>
            </a:r>
            <a:r>
              <a:rPr lang="en-US" sz="1400" b="1" baseline="0" dirty="0" smtClean="0"/>
              <a:t> text wrapped around a corner</a:t>
            </a:r>
            <a:endParaRPr lang="en-US" sz="1400" b="1" dirty="0" smtClean="0"/>
          </a:p>
          <a:p>
            <a:r>
              <a:rPr lang="en-US" sz="1400" dirty="0" smtClean="0"/>
              <a:t>(Basic)</a:t>
            </a:r>
          </a:p>
          <a:p>
            <a:endParaRPr lang="en-US" sz="1400" dirty="0" smtClean="0"/>
          </a:p>
          <a:p>
            <a:endParaRPr lang="en-US" sz="1400" dirty="0" smtClean="0"/>
          </a:p>
          <a:p>
            <a:r>
              <a:rPr lang="en-US" sz="1200" dirty="0" smtClean="0"/>
              <a:t>To</a:t>
            </a:r>
            <a:r>
              <a:rPr lang="en-US" sz="1200" baseline="0" dirty="0" smtClean="0"/>
              <a:t> reproduce the effects on this slide, do the following:</a:t>
            </a:r>
            <a:endParaRPr lang="en-US" sz="120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dirty="0" smtClean="0"/>
              <a:t>On the </a:t>
            </a:r>
            <a:r>
              <a:rPr lang="en-US" sz="1200" b="1" i="0" dirty="0" smtClean="0"/>
              <a:t>Home</a:t>
            </a:r>
            <a:r>
              <a:rPr lang="en-US" sz="1200" i="0" dirty="0" smtClean="0"/>
              <a:t> tab, in the</a:t>
            </a:r>
            <a:r>
              <a:rPr lang="en-US" sz="1200" i="0" baseline="0" dirty="0" smtClean="0"/>
              <a:t> </a:t>
            </a:r>
            <a:r>
              <a:rPr lang="en-US" sz="1200" b="1" i="0" baseline="0" dirty="0" smtClean="0"/>
              <a:t>Slides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Layout</a:t>
            </a:r>
            <a:r>
              <a:rPr lang="en-US" sz="1200" i="0" baseline="0" dirty="0" smtClean="0"/>
              <a:t>, and then click </a:t>
            </a:r>
            <a:r>
              <a:rPr lang="en-US" sz="1200" b="1" i="0" baseline="0" dirty="0" smtClean="0"/>
              <a:t>Blank</a:t>
            </a:r>
            <a:r>
              <a:rPr lang="en-US" sz="1200" i="0" baseline="0" dirty="0" smtClean="0"/>
              <a:t>.</a:t>
            </a:r>
            <a:endParaRPr lang="en-US" sz="1200" i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dirty="0" smtClean="0"/>
              <a:t>On</a:t>
            </a:r>
            <a:r>
              <a:rPr lang="en-US" sz="1200" i="0" baseline="0" dirty="0" smtClean="0"/>
              <a:t> the </a:t>
            </a:r>
            <a:r>
              <a:rPr lang="en-US" sz="1200" b="1" i="0" baseline="0" dirty="0" smtClean="0"/>
              <a:t>Insert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Text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Text Box</a:t>
            </a:r>
            <a:r>
              <a:rPr lang="en-US" sz="1200" i="0" baseline="0" dirty="0" smtClean="0"/>
              <a:t>, and then on the slide, drag to draw the text box.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Enter text in the text box, select the text, and then o</a:t>
            </a:r>
            <a:r>
              <a:rPr lang="en-US" sz="1200" i="0" dirty="0" smtClean="0"/>
              <a:t>n the </a:t>
            </a:r>
            <a:r>
              <a:rPr lang="en-US" sz="1200" b="1" i="0" dirty="0" smtClean="0"/>
              <a:t>Home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Font</a:t>
            </a:r>
            <a:r>
              <a:rPr lang="en-US" sz="1200" i="0" baseline="0" dirty="0" smtClean="0"/>
              <a:t> group, select </a:t>
            </a:r>
            <a:r>
              <a:rPr lang="en-US" sz="1200" b="1" dirty="0" smtClean="0"/>
              <a:t>Haettenschweiler</a:t>
            </a:r>
            <a:r>
              <a:rPr lang="en-US" sz="1200" b="1" i="0" baseline="0" dirty="0" smtClean="0"/>
              <a:t> </a:t>
            </a:r>
            <a:r>
              <a:rPr lang="en-US" sz="1200" i="0" baseline="0" dirty="0" smtClean="0"/>
              <a:t>from the </a:t>
            </a:r>
            <a:r>
              <a:rPr lang="en-US" sz="1200" b="1" i="0" baseline="0" dirty="0" smtClean="0"/>
              <a:t>Font</a:t>
            </a:r>
            <a:r>
              <a:rPr lang="en-US" sz="1200" i="0" baseline="0" dirty="0" smtClean="0"/>
              <a:t> list, and then select </a:t>
            </a:r>
            <a:r>
              <a:rPr lang="en-US" sz="1200" b="1" i="0" baseline="0" dirty="0" smtClean="0"/>
              <a:t>24</a:t>
            </a:r>
            <a:r>
              <a:rPr lang="en-US" sz="1200" i="0" baseline="0" dirty="0" smtClean="0"/>
              <a:t> from the </a:t>
            </a:r>
            <a:r>
              <a:rPr lang="en-US" sz="1200" b="1" i="0" baseline="0" dirty="0" smtClean="0"/>
              <a:t>Font Size </a:t>
            </a:r>
            <a:r>
              <a:rPr lang="en-US" sz="1200" b="0" i="0" baseline="0" dirty="0" smtClean="0"/>
              <a:t>list</a:t>
            </a:r>
            <a:r>
              <a:rPr lang="en-US" sz="1200" i="0" baseline="0" dirty="0" smtClean="0"/>
              <a:t>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On the </a:t>
            </a:r>
            <a:r>
              <a:rPr lang="en-US" sz="1200" b="1" i="0" baseline="0" dirty="0" smtClean="0"/>
              <a:t>Home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Paragraph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Center</a:t>
            </a:r>
            <a:r>
              <a:rPr lang="en-US" sz="1200" i="0" baseline="0" dirty="0" smtClean="0"/>
              <a:t> to center the text on the slide.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Select the text box. Under </a:t>
            </a:r>
            <a:r>
              <a:rPr lang="en-US" sz="1200" b="1" i="0" baseline="0" dirty="0" smtClean="0"/>
              <a:t>Drawing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WordArt Styles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Text Effects</a:t>
            </a:r>
            <a:r>
              <a:rPr lang="en-US" sz="1200" i="0" baseline="0" dirty="0" smtClean="0"/>
              <a:t>, point to </a:t>
            </a:r>
            <a:r>
              <a:rPr lang="en-US" sz="1200" b="1" i="0" baseline="0" dirty="0" smtClean="0"/>
              <a:t>Transform</a:t>
            </a:r>
            <a:r>
              <a:rPr lang="en-US" sz="1200" i="0" baseline="0" dirty="0" smtClean="0"/>
              <a:t>, and then under </a:t>
            </a:r>
            <a:r>
              <a:rPr lang="en-US" sz="1200" b="1" i="0" baseline="0" dirty="0" smtClean="0"/>
              <a:t>Warp</a:t>
            </a:r>
            <a:r>
              <a:rPr lang="en-US" sz="1200" i="0" baseline="0" dirty="0" smtClean="0"/>
              <a:t> click </a:t>
            </a:r>
            <a:r>
              <a:rPr lang="en-US" sz="1200" b="1" i="0" baseline="0" dirty="0" smtClean="0"/>
              <a:t>Triangle Up</a:t>
            </a:r>
            <a:r>
              <a:rPr lang="en-US" sz="1200" i="0" baseline="0" dirty="0" smtClean="0"/>
              <a:t> (first row, third option from the left).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Drag the pink diamond adjustment handle (at the left side of the text box) to adjust the amount of text warp.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Select the text. Under </a:t>
            </a:r>
            <a:r>
              <a:rPr lang="en-US" sz="1200" b="1" i="0" baseline="0" dirty="0" smtClean="0"/>
              <a:t>Drawing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WordArt Styles</a:t>
            </a:r>
            <a:r>
              <a:rPr lang="en-US" sz="1200" i="0" baseline="0" dirty="0" smtClean="0"/>
              <a:t> group, click the arrow next to </a:t>
            </a:r>
            <a:r>
              <a:rPr lang="en-US" sz="1200" b="1" i="0" baseline="0" dirty="0" smtClean="0"/>
              <a:t>Text Fill</a:t>
            </a:r>
            <a:r>
              <a:rPr lang="en-US" sz="1200" b="0" i="0" baseline="0" dirty="0" smtClean="0"/>
              <a:t>, point to </a:t>
            </a:r>
            <a:r>
              <a:rPr lang="en-US" sz="1200" b="1" i="0" baseline="0" dirty="0" smtClean="0"/>
              <a:t>Gradient</a:t>
            </a:r>
            <a:r>
              <a:rPr lang="en-US" sz="1200" b="0" i="0" baseline="0" dirty="0" smtClean="0"/>
              <a:t>, and click </a:t>
            </a:r>
            <a:r>
              <a:rPr lang="en-US" sz="1200" b="1" i="0" baseline="0" dirty="0" smtClean="0"/>
              <a:t>More Gradients</a:t>
            </a:r>
            <a:r>
              <a:rPr lang="en-US" sz="1200" b="0" i="0" baseline="0" dirty="0" smtClean="0"/>
              <a:t>. </a:t>
            </a:r>
            <a:endParaRPr lang="en-US" sz="1200" i="1" baseline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Format Text Effects </a:t>
            </a:r>
            <a:r>
              <a:rPr lang="en-US" sz="1200" baseline="0" dirty="0" smtClean="0"/>
              <a:t>dialog box, click </a:t>
            </a:r>
            <a:r>
              <a:rPr lang="en-US" sz="1200" b="1" baseline="0" dirty="0" smtClean="0"/>
              <a:t>Text Fill </a:t>
            </a:r>
            <a:r>
              <a:rPr lang="en-US" sz="1200" baseline="0" dirty="0" smtClean="0"/>
              <a:t>in the left pane, select </a:t>
            </a:r>
            <a:r>
              <a:rPr lang="en-US" sz="1200" b="1" baseline="0" dirty="0" smtClean="0"/>
              <a:t>Gradient fill </a:t>
            </a:r>
            <a:r>
              <a:rPr lang="en-US" sz="1200" baseline="0" dirty="0" smtClean="0"/>
              <a:t>in the right pane, and then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In the </a:t>
            </a:r>
            <a:r>
              <a:rPr lang="en-US" sz="1200" b="1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Type</a:t>
            </a:r>
            <a:r>
              <a:rPr lang="en-US" sz="1200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 list, select </a:t>
            </a:r>
            <a:r>
              <a:rPr lang="en-US" sz="1200" b="1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Linear</a:t>
            </a:r>
            <a:r>
              <a:rPr lang="en-US" sz="1200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Direction</a:t>
            </a:r>
            <a:r>
              <a:rPr lang="en-US" sz="1200" dirty="0" smtClean="0"/>
              <a:t>, and then</a:t>
            </a:r>
            <a:r>
              <a:rPr lang="en-US" sz="1200" baseline="0" dirty="0" smtClean="0"/>
              <a:t> click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 Right 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(first row, fourth option from the left).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Angle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box, enter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0</a:t>
            </a:r>
            <a:r>
              <a:rPr lang="en-US" sz="1200" b="1" dirty="0" smtClean="0"/>
              <a:t>°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Add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Remove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until five stops appear in the slider.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dirty="0" smtClean="0"/>
              <a:t>Also under </a:t>
            </a:r>
            <a:r>
              <a:rPr lang="en-US" sz="1200" b="1" dirty="0" smtClean="0"/>
              <a:t>Gradient stops</a:t>
            </a:r>
            <a:r>
              <a:rPr lang="en-US" sz="1200" dirty="0" smtClean="0"/>
              <a:t>, customize the gradient stops that you added as follows: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first stop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0%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Lighter 60% </a:t>
            </a:r>
            <a:r>
              <a:rPr lang="en-US" sz="1200" dirty="0" smtClean="0"/>
              <a:t>(third row, fifth option from</a:t>
            </a:r>
            <a:r>
              <a:rPr lang="en-US" sz="1200" baseline="0" dirty="0" smtClean="0"/>
              <a:t> the left</a:t>
            </a:r>
            <a:r>
              <a:rPr lang="en-US" sz="1200" dirty="0" smtClean="0"/>
              <a:t>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next stop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17%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Lighter 80% </a:t>
            </a:r>
            <a:r>
              <a:rPr lang="en-US" sz="1200" dirty="0" smtClean="0"/>
              <a:t>(second row, fifth option from the left).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next stop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50%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White, Background 1 </a:t>
            </a:r>
            <a:r>
              <a:rPr lang="en-US" sz="1200" dirty="0" smtClean="0"/>
              <a:t>(first row,</a:t>
            </a:r>
            <a:r>
              <a:rPr lang="en-US" sz="1200" baseline="0" dirty="0" smtClean="0"/>
              <a:t> first option from the left</a:t>
            </a:r>
            <a:r>
              <a:rPr lang="en-US" sz="1200" dirty="0" smtClean="0"/>
              <a:t>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next stop</a:t>
            </a:r>
            <a:r>
              <a:rPr lang="en-US" sz="1200" b="0" baseline="0" dirty="0" smtClean="0"/>
              <a:t>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51%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Lighter 40% </a:t>
            </a:r>
            <a:r>
              <a:rPr lang="en-US" sz="1200" dirty="0" smtClean="0"/>
              <a:t>(fourth row, fifth option from the left).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last stop in the slider,</a:t>
            </a:r>
            <a:r>
              <a:rPr lang="en-US" sz="1200" b="0" baseline="0" dirty="0" smtClean="0"/>
              <a:t> </a:t>
            </a:r>
            <a:r>
              <a:rPr lang="en-US" sz="1200" dirty="0" smtClean="0"/>
              <a:t>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100%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Darker 25% </a:t>
            </a:r>
            <a:r>
              <a:rPr lang="en-US" sz="1200" dirty="0" smtClean="0"/>
              <a:t>(fifth row, fifth option from the left).</a:t>
            </a:r>
          </a:p>
          <a:p>
            <a:pPr marL="228600" lvl="2" indent="-228600">
              <a:buFont typeface="+mj-lt"/>
              <a:buAutoNum type="arabicPeriod" startAt="10"/>
              <a:defRPr/>
            </a:pP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Drawing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WordArt Styles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Text Effects</a:t>
            </a:r>
            <a:r>
              <a:rPr lang="en-US" sz="1200" i="0" baseline="0" dirty="0" smtClean="0"/>
              <a:t>, point to </a:t>
            </a:r>
            <a:r>
              <a:rPr lang="en-US" sz="1200" b="1" i="0" baseline="0" dirty="0" smtClean="0"/>
              <a:t>Reflection</a:t>
            </a:r>
            <a:r>
              <a:rPr lang="en-US" sz="1200" i="0" baseline="0" dirty="0" smtClean="0"/>
              <a:t>, and then under </a:t>
            </a:r>
            <a:r>
              <a:rPr lang="en-US" sz="1200" b="1" i="0" baseline="0" dirty="0" smtClean="0"/>
              <a:t>Reflection Variations </a:t>
            </a:r>
            <a:r>
              <a:rPr lang="en-US" sz="1200" i="0" baseline="0" dirty="0" smtClean="0"/>
              <a:t>click </a:t>
            </a:r>
            <a:r>
              <a:rPr lang="en-US" sz="1200" b="1" dirty="0" smtClean="0"/>
              <a:t>Tight Reflection, touching</a:t>
            </a:r>
            <a:r>
              <a:rPr lang="en-US" sz="1200" dirty="0" smtClean="0"/>
              <a:t> (first row,</a:t>
            </a:r>
            <a:r>
              <a:rPr lang="en-US" sz="1200" baseline="0" dirty="0" smtClean="0"/>
              <a:t> first option from the left</a:t>
            </a:r>
            <a:r>
              <a:rPr lang="en-US" sz="1200" dirty="0" smtClean="0"/>
              <a:t>).</a:t>
            </a:r>
            <a:endParaRPr lang="en-US" sz="1200" i="0" baseline="0" dirty="0" smtClean="0"/>
          </a:p>
          <a:p>
            <a:pPr marL="228600" lvl="2" indent="-228600">
              <a:buFont typeface="+mj-lt"/>
              <a:buAutoNum type="arabicPeriod" startAt="10"/>
              <a:defRPr/>
            </a:pPr>
            <a:endParaRPr lang="en-US" sz="1200" i="0" baseline="0" dirty="0" smtClean="0"/>
          </a:p>
          <a:p>
            <a:endParaRPr lang="en-US" sz="1200" dirty="0" smtClean="0"/>
          </a:p>
          <a:p>
            <a:r>
              <a:rPr lang="en-US" sz="1200" dirty="0" smtClean="0"/>
              <a:t>To</a:t>
            </a:r>
            <a:r>
              <a:rPr lang="en-US" sz="1200" baseline="0" dirty="0" smtClean="0"/>
              <a:t> reproduce the background on this slide, do the following:</a:t>
            </a:r>
            <a:endParaRPr lang="en-US" sz="1200" dirty="0" smtClean="0"/>
          </a:p>
          <a:p>
            <a: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Right-click the slide background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area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then click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dialog box,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click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Fill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left pane, select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fill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right pane, and then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Type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list, select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Direction</a:t>
            </a:r>
            <a:r>
              <a:rPr lang="en-US" sz="1200" dirty="0" smtClean="0"/>
              <a:t>, and then</a:t>
            </a:r>
            <a:r>
              <a:rPr lang="en-US" sz="1200" baseline="0" dirty="0" smtClean="0"/>
              <a:t> click</a:t>
            </a:r>
            <a:r>
              <a:rPr lang="en-US" sz="1200" dirty="0" smtClean="0"/>
              <a:t>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 Down 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(first row, second option from the left).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Add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Remove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until two stops appear in the slider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dirty="0" smtClean="0"/>
              <a:t>Also under </a:t>
            </a:r>
            <a:r>
              <a:rPr lang="en-US" sz="1200" b="1" dirty="0" smtClean="0"/>
              <a:t>Gradient stops</a:t>
            </a:r>
            <a:r>
              <a:rPr lang="en-US" sz="1200" dirty="0" smtClean="0"/>
              <a:t>, customize the gradient stops that you added as follows: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first stop in the slider</a:t>
            </a:r>
            <a:r>
              <a:rPr lang="en-US" sz="1200" dirty="0" smtClean="0"/>
              <a:t>, and then do the following: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dirty="0" smtClean="0"/>
              <a:t>In</a:t>
            </a:r>
            <a:r>
              <a:rPr lang="en-US" sz="1200" dirty="0" smtClean="0"/>
              <a:t>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64</a:t>
            </a:r>
            <a:r>
              <a:rPr lang="en-US" sz="1200" b="1" dirty="0" smtClean="0"/>
              <a:t>%</a:t>
            </a:r>
            <a:r>
              <a:rPr lang="en-US" sz="1200" dirty="0" smtClean="0"/>
              <a:t>.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</a:t>
            </a: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Theme Colors</a:t>
            </a:r>
            <a:r>
              <a:rPr lang="en-US" sz="1200" i="0" baseline="0" dirty="0" smtClean="0"/>
              <a:t> </a:t>
            </a:r>
            <a:r>
              <a:rPr lang="en-US" sz="1200" dirty="0" smtClean="0"/>
              <a:t>click </a:t>
            </a:r>
            <a:r>
              <a:rPr lang="en-US" sz="1200" b="1" dirty="0" smtClean="0"/>
              <a:t>Black, Text 1</a:t>
            </a:r>
            <a:r>
              <a:rPr lang="en-US" sz="1200" b="1" baseline="0" dirty="0" smtClean="0"/>
              <a:t> </a:t>
            </a:r>
            <a:r>
              <a:rPr lang="en-US" sz="1200" b="0" dirty="0" smtClean="0"/>
              <a:t>(first row, second option from the left</a:t>
            </a:r>
            <a:r>
              <a:rPr lang="en-US" sz="1200" b="0" baseline="0" dirty="0" smtClean="0"/>
              <a:t>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last stop</a:t>
            </a:r>
            <a:r>
              <a:rPr lang="en-US" sz="1200" b="0" baseline="0" dirty="0" smtClean="0"/>
              <a:t> in the slider</a:t>
            </a:r>
            <a:r>
              <a:rPr lang="en-US" sz="1200" dirty="0" smtClean="0"/>
              <a:t>, and then do the following: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dirty="0" smtClean="0"/>
              <a:t>In</a:t>
            </a:r>
            <a:r>
              <a:rPr lang="en-US" sz="1200" dirty="0" smtClean="0"/>
              <a:t>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100</a:t>
            </a:r>
            <a:r>
              <a:rPr lang="en-US" sz="1200" b="1" dirty="0" smtClean="0"/>
              <a:t>%</a:t>
            </a:r>
            <a:r>
              <a:rPr lang="en-US" sz="1200" dirty="0" smtClean="0"/>
              <a:t>.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</a:t>
            </a: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Theme Colors</a:t>
            </a:r>
            <a:r>
              <a:rPr lang="en-US" sz="1200" i="0" baseline="0" dirty="0" smtClean="0"/>
              <a:t>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</a:t>
            </a:r>
            <a:r>
              <a:rPr lang="en-US" sz="1200" b="1" baseline="0" dirty="0" smtClean="0"/>
              <a:t> Darker 25% </a:t>
            </a:r>
            <a:r>
              <a:rPr lang="en-US" sz="1200" b="0" dirty="0" smtClean="0"/>
              <a:t>(fifth row, fifth option from the left</a:t>
            </a:r>
            <a:r>
              <a:rPr lang="en-US" sz="1200" b="0" baseline="0" dirty="0" smtClean="0"/>
              <a:t>).</a:t>
            </a:r>
            <a:endParaRPr lang="en-US" sz="1200" b="0" dirty="0" smtClean="0"/>
          </a:p>
          <a:p>
            <a:endParaRPr lang="en-US" sz="1400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6" name="Slide Image Placeholder 5"/>
          <p:cNvSpPr>
            <a:spLocks noGrp="1" noRot="1" noChangeAspect="1"/>
          </p:cNvSpPr>
          <p:nvPr>
            <p:ph type="sldImg"/>
          </p:nvPr>
        </p:nvSpPr>
        <p:spPr>
          <a:xfrm>
            <a:off x="533400" y="460375"/>
            <a:ext cx="3144838" cy="2359025"/>
          </a:xfr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40000" lnSpcReduction="20000"/>
          </a:bodyPr>
          <a:lstStyle/>
          <a:p>
            <a:r>
              <a:rPr lang="en-US" sz="1400" b="1" dirty="0" smtClean="0"/>
              <a:t>Shaded</a:t>
            </a:r>
            <a:r>
              <a:rPr lang="en-US" sz="1400" b="1" baseline="0" dirty="0" smtClean="0"/>
              <a:t> text wrapped around a corner</a:t>
            </a:r>
            <a:endParaRPr lang="en-US" sz="1400" b="1" dirty="0" smtClean="0"/>
          </a:p>
          <a:p>
            <a:r>
              <a:rPr lang="en-US" sz="1400" dirty="0" smtClean="0"/>
              <a:t>(Basic)</a:t>
            </a:r>
          </a:p>
          <a:p>
            <a:endParaRPr lang="en-US" sz="1400" dirty="0" smtClean="0"/>
          </a:p>
          <a:p>
            <a:endParaRPr lang="en-US" sz="1400" dirty="0" smtClean="0"/>
          </a:p>
          <a:p>
            <a:r>
              <a:rPr lang="en-US" sz="1200" dirty="0" smtClean="0"/>
              <a:t>To</a:t>
            </a:r>
            <a:r>
              <a:rPr lang="en-US" sz="1200" baseline="0" dirty="0" smtClean="0"/>
              <a:t> reproduce the effects on this slide, do the following:</a:t>
            </a:r>
            <a:endParaRPr lang="en-US" sz="120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dirty="0" smtClean="0"/>
              <a:t>On the </a:t>
            </a:r>
            <a:r>
              <a:rPr lang="en-US" sz="1200" b="1" i="0" dirty="0" smtClean="0"/>
              <a:t>Home</a:t>
            </a:r>
            <a:r>
              <a:rPr lang="en-US" sz="1200" i="0" dirty="0" smtClean="0"/>
              <a:t> tab, in the</a:t>
            </a:r>
            <a:r>
              <a:rPr lang="en-US" sz="1200" i="0" baseline="0" dirty="0" smtClean="0"/>
              <a:t> </a:t>
            </a:r>
            <a:r>
              <a:rPr lang="en-US" sz="1200" b="1" i="0" baseline="0" dirty="0" smtClean="0"/>
              <a:t>Slides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Layout</a:t>
            </a:r>
            <a:r>
              <a:rPr lang="en-US" sz="1200" i="0" baseline="0" dirty="0" smtClean="0"/>
              <a:t>, and then click </a:t>
            </a:r>
            <a:r>
              <a:rPr lang="en-US" sz="1200" b="1" i="0" baseline="0" dirty="0" smtClean="0"/>
              <a:t>Blank</a:t>
            </a:r>
            <a:r>
              <a:rPr lang="en-US" sz="1200" i="0" baseline="0" dirty="0" smtClean="0"/>
              <a:t>.</a:t>
            </a:r>
            <a:endParaRPr lang="en-US" sz="1200" i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dirty="0" smtClean="0"/>
              <a:t>On</a:t>
            </a:r>
            <a:r>
              <a:rPr lang="en-US" sz="1200" i="0" baseline="0" dirty="0" smtClean="0"/>
              <a:t> the </a:t>
            </a:r>
            <a:r>
              <a:rPr lang="en-US" sz="1200" b="1" i="0" baseline="0" dirty="0" smtClean="0"/>
              <a:t>Insert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Text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Text Box</a:t>
            </a:r>
            <a:r>
              <a:rPr lang="en-US" sz="1200" i="0" baseline="0" dirty="0" smtClean="0"/>
              <a:t>, and then on the slide, drag to draw the text box.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Enter text in the text box, select the text, and then o</a:t>
            </a:r>
            <a:r>
              <a:rPr lang="en-US" sz="1200" i="0" dirty="0" smtClean="0"/>
              <a:t>n the </a:t>
            </a:r>
            <a:r>
              <a:rPr lang="en-US" sz="1200" b="1" i="0" dirty="0" smtClean="0"/>
              <a:t>Home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Font</a:t>
            </a:r>
            <a:r>
              <a:rPr lang="en-US" sz="1200" i="0" baseline="0" dirty="0" smtClean="0"/>
              <a:t> group, select </a:t>
            </a:r>
            <a:r>
              <a:rPr lang="en-US" sz="1200" b="1" dirty="0" smtClean="0"/>
              <a:t>Haettenschweiler</a:t>
            </a:r>
            <a:r>
              <a:rPr lang="en-US" sz="1200" b="1" i="0" baseline="0" dirty="0" smtClean="0"/>
              <a:t> </a:t>
            </a:r>
            <a:r>
              <a:rPr lang="en-US" sz="1200" i="0" baseline="0" dirty="0" smtClean="0"/>
              <a:t>from the </a:t>
            </a:r>
            <a:r>
              <a:rPr lang="en-US" sz="1200" b="1" i="0" baseline="0" dirty="0" smtClean="0"/>
              <a:t>Font</a:t>
            </a:r>
            <a:r>
              <a:rPr lang="en-US" sz="1200" i="0" baseline="0" dirty="0" smtClean="0"/>
              <a:t> list, and then select </a:t>
            </a:r>
            <a:r>
              <a:rPr lang="en-US" sz="1200" b="1" i="0" baseline="0" dirty="0" smtClean="0"/>
              <a:t>24</a:t>
            </a:r>
            <a:r>
              <a:rPr lang="en-US" sz="1200" i="0" baseline="0" dirty="0" smtClean="0"/>
              <a:t> from the </a:t>
            </a:r>
            <a:r>
              <a:rPr lang="en-US" sz="1200" b="1" i="0" baseline="0" dirty="0" smtClean="0"/>
              <a:t>Font Size </a:t>
            </a:r>
            <a:r>
              <a:rPr lang="en-US" sz="1200" b="0" i="0" baseline="0" dirty="0" smtClean="0"/>
              <a:t>list</a:t>
            </a:r>
            <a:r>
              <a:rPr lang="en-US" sz="1200" i="0" baseline="0" dirty="0" smtClean="0"/>
              <a:t>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On the </a:t>
            </a:r>
            <a:r>
              <a:rPr lang="en-US" sz="1200" b="1" i="0" baseline="0" dirty="0" smtClean="0"/>
              <a:t>Home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Paragraph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Center</a:t>
            </a:r>
            <a:r>
              <a:rPr lang="en-US" sz="1200" i="0" baseline="0" dirty="0" smtClean="0"/>
              <a:t> to center the text on the slide.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Select the text box. Under </a:t>
            </a:r>
            <a:r>
              <a:rPr lang="en-US" sz="1200" b="1" i="0" baseline="0" dirty="0" smtClean="0"/>
              <a:t>Drawing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WordArt Styles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Text Effects</a:t>
            </a:r>
            <a:r>
              <a:rPr lang="en-US" sz="1200" i="0" baseline="0" dirty="0" smtClean="0"/>
              <a:t>, point to </a:t>
            </a:r>
            <a:r>
              <a:rPr lang="en-US" sz="1200" b="1" i="0" baseline="0" dirty="0" smtClean="0"/>
              <a:t>Transform</a:t>
            </a:r>
            <a:r>
              <a:rPr lang="en-US" sz="1200" i="0" baseline="0" dirty="0" smtClean="0"/>
              <a:t>, and then under </a:t>
            </a:r>
            <a:r>
              <a:rPr lang="en-US" sz="1200" b="1" i="0" baseline="0" dirty="0" smtClean="0"/>
              <a:t>Warp</a:t>
            </a:r>
            <a:r>
              <a:rPr lang="en-US" sz="1200" i="0" baseline="0" dirty="0" smtClean="0"/>
              <a:t> click </a:t>
            </a:r>
            <a:r>
              <a:rPr lang="en-US" sz="1200" b="1" i="0" baseline="0" dirty="0" smtClean="0"/>
              <a:t>Triangle Up</a:t>
            </a:r>
            <a:r>
              <a:rPr lang="en-US" sz="1200" i="0" baseline="0" dirty="0" smtClean="0"/>
              <a:t> (first row, third option from the left).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Drag the pink diamond adjustment handle (at the left side of the text box) to adjust the amount of text warp.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Select the text. Under </a:t>
            </a:r>
            <a:r>
              <a:rPr lang="en-US" sz="1200" b="1" i="0" baseline="0" dirty="0" smtClean="0"/>
              <a:t>Drawing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WordArt Styles</a:t>
            </a:r>
            <a:r>
              <a:rPr lang="en-US" sz="1200" i="0" baseline="0" dirty="0" smtClean="0"/>
              <a:t> group, click the arrow next to </a:t>
            </a:r>
            <a:r>
              <a:rPr lang="en-US" sz="1200" b="1" i="0" baseline="0" dirty="0" smtClean="0"/>
              <a:t>Text Fill</a:t>
            </a:r>
            <a:r>
              <a:rPr lang="en-US" sz="1200" b="0" i="0" baseline="0" dirty="0" smtClean="0"/>
              <a:t>, point to </a:t>
            </a:r>
            <a:r>
              <a:rPr lang="en-US" sz="1200" b="1" i="0" baseline="0" dirty="0" smtClean="0"/>
              <a:t>Gradient</a:t>
            </a:r>
            <a:r>
              <a:rPr lang="en-US" sz="1200" b="0" i="0" baseline="0" dirty="0" smtClean="0"/>
              <a:t>, and click </a:t>
            </a:r>
            <a:r>
              <a:rPr lang="en-US" sz="1200" b="1" i="0" baseline="0" dirty="0" smtClean="0"/>
              <a:t>More Gradients</a:t>
            </a:r>
            <a:r>
              <a:rPr lang="en-US" sz="1200" b="0" i="0" baseline="0" dirty="0" smtClean="0"/>
              <a:t>. </a:t>
            </a:r>
            <a:endParaRPr lang="en-US" sz="1200" i="1" baseline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Format Text Effects </a:t>
            </a:r>
            <a:r>
              <a:rPr lang="en-US" sz="1200" baseline="0" dirty="0" smtClean="0"/>
              <a:t>dialog box, click </a:t>
            </a:r>
            <a:r>
              <a:rPr lang="en-US" sz="1200" b="1" baseline="0" dirty="0" smtClean="0"/>
              <a:t>Text Fill </a:t>
            </a:r>
            <a:r>
              <a:rPr lang="en-US" sz="1200" baseline="0" dirty="0" smtClean="0"/>
              <a:t>in the left pane, select </a:t>
            </a:r>
            <a:r>
              <a:rPr lang="en-US" sz="1200" b="1" baseline="0" dirty="0" smtClean="0"/>
              <a:t>Gradient fill </a:t>
            </a:r>
            <a:r>
              <a:rPr lang="en-US" sz="1200" baseline="0" dirty="0" smtClean="0"/>
              <a:t>in the right pane, and then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In the </a:t>
            </a:r>
            <a:r>
              <a:rPr lang="en-US" sz="1200" b="1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Type</a:t>
            </a:r>
            <a:r>
              <a:rPr lang="en-US" sz="1200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 list, select </a:t>
            </a:r>
            <a:r>
              <a:rPr lang="en-US" sz="1200" b="1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Linear</a:t>
            </a:r>
            <a:r>
              <a:rPr lang="en-US" sz="1200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Direction</a:t>
            </a:r>
            <a:r>
              <a:rPr lang="en-US" sz="1200" dirty="0" smtClean="0"/>
              <a:t>, and then</a:t>
            </a:r>
            <a:r>
              <a:rPr lang="en-US" sz="1200" baseline="0" dirty="0" smtClean="0"/>
              <a:t> click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 Right 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(first row, fourth option from the left).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Angle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box, enter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0</a:t>
            </a:r>
            <a:r>
              <a:rPr lang="en-US" sz="1200" b="1" dirty="0" smtClean="0"/>
              <a:t>°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Add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Remove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until five stops appear in the slider.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dirty="0" smtClean="0"/>
              <a:t>Also under </a:t>
            </a:r>
            <a:r>
              <a:rPr lang="en-US" sz="1200" b="1" dirty="0" smtClean="0"/>
              <a:t>Gradient stops</a:t>
            </a:r>
            <a:r>
              <a:rPr lang="en-US" sz="1200" dirty="0" smtClean="0"/>
              <a:t>, customize the gradient stops that you added as follows: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first stop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0%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Lighter 60% </a:t>
            </a:r>
            <a:r>
              <a:rPr lang="en-US" sz="1200" dirty="0" smtClean="0"/>
              <a:t>(third row, fifth option from</a:t>
            </a:r>
            <a:r>
              <a:rPr lang="en-US" sz="1200" baseline="0" dirty="0" smtClean="0"/>
              <a:t> the left</a:t>
            </a:r>
            <a:r>
              <a:rPr lang="en-US" sz="1200" dirty="0" smtClean="0"/>
              <a:t>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next stop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17%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Lighter 80% </a:t>
            </a:r>
            <a:r>
              <a:rPr lang="en-US" sz="1200" dirty="0" smtClean="0"/>
              <a:t>(second row, fifth option from the left).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next stop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50%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White, Background 1 </a:t>
            </a:r>
            <a:r>
              <a:rPr lang="en-US" sz="1200" dirty="0" smtClean="0"/>
              <a:t>(first row,</a:t>
            </a:r>
            <a:r>
              <a:rPr lang="en-US" sz="1200" baseline="0" dirty="0" smtClean="0"/>
              <a:t> first option from the left</a:t>
            </a:r>
            <a:r>
              <a:rPr lang="en-US" sz="1200" dirty="0" smtClean="0"/>
              <a:t>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next stop</a:t>
            </a:r>
            <a:r>
              <a:rPr lang="en-US" sz="1200" b="0" baseline="0" dirty="0" smtClean="0"/>
              <a:t>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51%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Lighter 40% </a:t>
            </a:r>
            <a:r>
              <a:rPr lang="en-US" sz="1200" dirty="0" smtClean="0"/>
              <a:t>(fourth row, fifth option from the left).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last stop in the slider,</a:t>
            </a:r>
            <a:r>
              <a:rPr lang="en-US" sz="1200" b="0" baseline="0" dirty="0" smtClean="0"/>
              <a:t> </a:t>
            </a:r>
            <a:r>
              <a:rPr lang="en-US" sz="1200" dirty="0" smtClean="0"/>
              <a:t>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100%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Darker 25% </a:t>
            </a:r>
            <a:r>
              <a:rPr lang="en-US" sz="1200" dirty="0" smtClean="0"/>
              <a:t>(fifth row, fifth option from the left).</a:t>
            </a:r>
          </a:p>
          <a:p>
            <a:pPr marL="228600" lvl="2" indent="-228600">
              <a:buFont typeface="+mj-lt"/>
              <a:buAutoNum type="arabicPeriod" startAt="10"/>
              <a:defRPr/>
            </a:pP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Drawing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WordArt Styles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Text Effects</a:t>
            </a:r>
            <a:r>
              <a:rPr lang="en-US" sz="1200" i="0" baseline="0" dirty="0" smtClean="0"/>
              <a:t>, point to </a:t>
            </a:r>
            <a:r>
              <a:rPr lang="en-US" sz="1200" b="1" i="0" baseline="0" dirty="0" smtClean="0"/>
              <a:t>Reflection</a:t>
            </a:r>
            <a:r>
              <a:rPr lang="en-US" sz="1200" i="0" baseline="0" dirty="0" smtClean="0"/>
              <a:t>, and then under </a:t>
            </a:r>
            <a:r>
              <a:rPr lang="en-US" sz="1200" b="1" i="0" baseline="0" dirty="0" smtClean="0"/>
              <a:t>Reflection Variations </a:t>
            </a:r>
            <a:r>
              <a:rPr lang="en-US" sz="1200" i="0" baseline="0" dirty="0" smtClean="0"/>
              <a:t>click </a:t>
            </a:r>
            <a:r>
              <a:rPr lang="en-US" sz="1200" b="1" dirty="0" smtClean="0"/>
              <a:t>Tight Reflection, touching</a:t>
            </a:r>
            <a:r>
              <a:rPr lang="en-US" sz="1200" dirty="0" smtClean="0"/>
              <a:t> (first row,</a:t>
            </a:r>
            <a:r>
              <a:rPr lang="en-US" sz="1200" baseline="0" dirty="0" smtClean="0"/>
              <a:t> first option from the left</a:t>
            </a:r>
            <a:r>
              <a:rPr lang="en-US" sz="1200" dirty="0" smtClean="0"/>
              <a:t>).</a:t>
            </a:r>
            <a:endParaRPr lang="en-US" sz="1200" i="0" baseline="0" dirty="0" smtClean="0"/>
          </a:p>
          <a:p>
            <a:pPr marL="228600" lvl="2" indent="-228600">
              <a:buFont typeface="+mj-lt"/>
              <a:buAutoNum type="arabicPeriod" startAt="10"/>
              <a:defRPr/>
            </a:pPr>
            <a:endParaRPr lang="en-US" sz="1200" i="0" baseline="0" dirty="0" smtClean="0"/>
          </a:p>
          <a:p>
            <a:endParaRPr lang="en-US" sz="1200" dirty="0" smtClean="0"/>
          </a:p>
          <a:p>
            <a:r>
              <a:rPr lang="en-US" sz="1200" dirty="0" smtClean="0"/>
              <a:t>To</a:t>
            </a:r>
            <a:r>
              <a:rPr lang="en-US" sz="1200" baseline="0" dirty="0" smtClean="0"/>
              <a:t> reproduce the background on this slide, do the following:</a:t>
            </a:r>
            <a:endParaRPr lang="en-US" sz="1200" dirty="0" smtClean="0"/>
          </a:p>
          <a:p>
            <a: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Right-click the slide background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area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then click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dialog box,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click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Fill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left pane, select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fill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right pane, and then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Type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list, select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Direction</a:t>
            </a:r>
            <a:r>
              <a:rPr lang="en-US" sz="1200" dirty="0" smtClean="0"/>
              <a:t>, and then</a:t>
            </a:r>
            <a:r>
              <a:rPr lang="en-US" sz="1200" baseline="0" dirty="0" smtClean="0"/>
              <a:t> click</a:t>
            </a:r>
            <a:r>
              <a:rPr lang="en-US" sz="1200" dirty="0" smtClean="0"/>
              <a:t>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 Down 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(first row, second option from the left).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Add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Remove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until two stops appear in the slider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dirty="0" smtClean="0"/>
              <a:t>Also under </a:t>
            </a:r>
            <a:r>
              <a:rPr lang="en-US" sz="1200" b="1" dirty="0" smtClean="0"/>
              <a:t>Gradient stops</a:t>
            </a:r>
            <a:r>
              <a:rPr lang="en-US" sz="1200" dirty="0" smtClean="0"/>
              <a:t>, customize the gradient stops that you added as follows: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first stop in the slider</a:t>
            </a:r>
            <a:r>
              <a:rPr lang="en-US" sz="1200" dirty="0" smtClean="0"/>
              <a:t>, and then do the following: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dirty="0" smtClean="0"/>
              <a:t>In</a:t>
            </a:r>
            <a:r>
              <a:rPr lang="en-US" sz="1200" dirty="0" smtClean="0"/>
              <a:t>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64</a:t>
            </a:r>
            <a:r>
              <a:rPr lang="en-US" sz="1200" b="1" dirty="0" smtClean="0"/>
              <a:t>%</a:t>
            </a:r>
            <a:r>
              <a:rPr lang="en-US" sz="1200" dirty="0" smtClean="0"/>
              <a:t>.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</a:t>
            </a: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Theme Colors</a:t>
            </a:r>
            <a:r>
              <a:rPr lang="en-US" sz="1200" i="0" baseline="0" dirty="0" smtClean="0"/>
              <a:t> </a:t>
            </a:r>
            <a:r>
              <a:rPr lang="en-US" sz="1200" dirty="0" smtClean="0"/>
              <a:t>click </a:t>
            </a:r>
            <a:r>
              <a:rPr lang="en-US" sz="1200" b="1" dirty="0" smtClean="0"/>
              <a:t>Black, Text 1</a:t>
            </a:r>
            <a:r>
              <a:rPr lang="en-US" sz="1200" b="1" baseline="0" dirty="0" smtClean="0"/>
              <a:t> </a:t>
            </a:r>
            <a:r>
              <a:rPr lang="en-US" sz="1200" b="0" dirty="0" smtClean="0"/>
              <a:t>(first row, second option from the left</a:t>
            </a:r>
            <a:r>
              <a:rPr lang="en-US" sz="1200" b="0" baseline="0" dirty="0" smtClean="0"/>
              <a:t>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last stop</a:t>
            </a:r>
            <a:r>
              <a:rPr lang="en-US" sz="1200" b="0" baseline="0" dirty="0" smtClean="0"/>
              <a:t> in the slider</a:t>
            </a:r>
            <a:r>
              <a:rPr lang="en-US" sz="1200" dirty="0" smtClean="0"/>
              <a:t>, and then do the following: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dirty="0" smtClean="0"/>
              <a:t>In</a:t>
            </a:r>
            <a:r>
              <a:rPr lang="en-US" sz="1200" dirty="0" smtClean="0"/>
              <a:t>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100</a:t>
            </a:r>
            <a:r>
              <a:rPr lang="en-US" sz="1200" b="1" dirty="0" smtClean="0"/>
              <a:t>%</a:t>
            </a:r>
            <a:r>
              <a:rPr lang="en-US" sz="1200" dirty="0" smtClean="0"/>
              <a:t>.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</a:t>
            </a: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Theme Colors</a:t>
            </a:r>
            <a:r>
              <a:rPr lang="en-US" sz="1200" i="0" baseline="0" dirty="0" smtClean="0"/>
              <a:t>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</a:t>
            </a:r>
            <a:r>
              <a:rPr lang="en-US" sz="1200" b="1" baseline="0" dirty="0" smtClean="0"/>
              <a:t> Darker 25% </a:t>
            </a:r>
            <a:r>
              <a:rPr lang="en-US" sz="1200" b="0" dirty="0" smtClean="0"/>
              <a:t>(fifth row, fifth option from the left</a:t>
            </a:r>
            <a:r>
              <a:rPr lang="en-US" sz="1200" b="0" baseline="0" dirty="0" smtClean="0"/>
              <a:t>).</a:t>
            </a:r>
            <a:endParaRPr lang="en-US" sz="1200" b="0" dirty="0" smtClean="0"/>
          </a:p>
          <a:p>
            <a:endParaRPr lang="en-US" sz="1400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6" name="Slide Image Placeholder 5"/>
          <p:cNvSpPr>
            <a:spLocks noGrp="1" noRot="1" noChangeAspect="1"/>
          </p:cNvSpPr>
          <p:nvPr>
            <p:ph type="sldImg"/>
          </p:nvPr>
        </p:nvSpPr>
        <p:spPr>
          <a:xfrm>
            <a:off x="533400" y="460375"/>
            <a:ext cx="3144838" cy="2359025"/>
          </a:xfr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40000" lnSpcReduction="20000"/>
          </a:bodyPr>
          <a:lstStyle/>
          <a:p>
            <a:r>
              <a:rPr lang="en-US" sz="1400" b="1" dirty="0" smtClean="0"/>
              <a:t>Shaded</a:t>
            </a:r>
            <a:r>
              <a:rPr lang="en-US" sz="1400" b="1" baseline="0" dirty="0" smtClean="0"/>
              <a:t> text wrapped around a corner</a:t>
            </a:r>
            <a:endParaRPr lang="en-US" sz="1400" b="1" dirty="0" smtClean="0"/>
          </a:p>
          <a:p>
            <a:r>
              <a:rPr lang="en-US" sz="1400" dirty="0" smtClean="0"/>
              <a:t>(Basic)</a:t>
            </a:r>
          </a:p>
          <a:p>
            <a:endParaRPr lang="en-US" sz="1400" dirty="0" smtClean="0"/>
          </a:p>
          <a:p>
            <a:endParaRPr lang="en-US" sz="1400" dirty="0" smtClean="0"/>
          </a:p>
          <a:p>
            <a:r>
              <a:rPr lang="en-US" sz="1200" dirty="0" smtClean="0"/>
              <a:t>To</a:t>
            </a:r>
            <a:r>
              <a:rPr lang="en-US" sz="1200" baseline="0" dirty="0" smtClean="0"/>
              <a:t> reproduce the effects on this slide, do the following:</a:t>
            </a:r>
            <a:endParaRPr lang="en-US" sz="120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dirty="0" smtClean="0"/>
              <a:t>On the </a:t>
            </a:r>
            <a:r>
              <a:rPr lang="en-US" sz="1200" b="1" i="0" dirty="0" smtClean="0"/>
              <a:t>Home</a:t>
            </a:r>
            <a:r>
              <a:rPr lang="en-US" sz="1200" i="0" dirty="0" smtClean="0"/>
              <a:t> tab, in the</a:t>
            </a:r>
            <a:r>
              <a:rPr lang="en-US" sz="1200" i="0" baseline="0" dirty="0" smtClean="0"/>
              <a:t> </a:t>
            </a:r>
            <a:r>
              <a:rPr lang="en-US" sz="1200" b="1" i="0" baseline="0" dirty="0" smtClean="0"/>
              <a:t>Slides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Layout</a:t>
            </a:r>
            <a:r>
              <a:rPr lang="en-US" sz="1200" i="0" baseline="0" dirty="0" smtClean="0"/>
              <a:t>, and then click </a:t>
            </a:r>
            <a:r>
              <a:rPr lang="en-US" sz="1200" b="1" i="0" baseline="0" dirty="0" smtClean="0"/>
              <a:t>Blank</a:t>
            </a:r>
            <a:r>
              <a:rPr lang="en-US" sz="1200" i="0" baseline="0" dirty="0" smtClean="0"/>
              <a:t>.</a:t>
            </a:r>
            <a:endParaRPr lang="en-US" sz="1200" i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dirty="0" smtClean="0"/>
              <a:t>On</a:t>
            </a:r>
            <a:r>
              <a:rPr lang="en-US" sz="1200" i="0" baseline="0" dirty="0" smtClean="0"/>
              <a:t> the </a:t>
            </a:r>
            <a:r>
              <a:rPr lang="en-US" sz="1200" b="1" i="0" baseline="0" dirty="0" smtClean="0"/>
              <a:t>Insert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Text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Text Box</a:t>
            </a:r>
            <a:r>
              <a:rPr lang="en-US" sz="1200" i="0" baseline="0" dirty="0" smtClean="0"/>
              <a:t>, and then on the slide, drag to draw the text box.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Enter text in the text box, select the text, and then o</a:t>
            </a:r>
            <a:r>
              <a:rPr lang="en-US" sz="1200" i="0" dirty="0" smtClean="0"/>
              <a:t>n the </a:t>
            </a:r>
            <a:r>
              <a:rPr lang="en-US" sz="1200" b="1" i="0" dirty="0" smtClean="0"/>
              <a:t>Home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Font</a:t>
            </a:r>
            <a:r>
              <a:rPr lang="en-US" sz="1200" i="0" baseline="0" dirty="0" smtClean="0"/>
              <a:t> group, select </a:t>
            </a:r>
            <a:r>
              <a:rPr lang="en-US" sz="1200" b="1" dirty="0" smtClean="0"/>
              <a:t>Haettenschweiler</a:t>
            </a:r>
            <a:r>
              <a:rPr lang="en-US" sz="1200" b="1" i="0" baseline="0" dirty="0" smtClean="0"/>
              <a:t> </a:t>
            </a:r>
            <a:r>
              <a:rPr lang="en-US" sz="1200" i="0" baseline="0" dirty="0" smtClean="0"/>
              <a:t>from the </a:t>
            </a:r>
            <a:r>
              <a:rPr lang="en-US" sz="1200" b="1" i="0" baseline="0" dirty="0" smtClean="0"/>
              <a:t>Font</a:t>
            </a:r>
            <a:r>
              <a:rPr lang="en-US" sz="1200" i="0" baseline="0" dirty="0" smtClean="0"/>
              <a:t> list, and then select </a:t>
            </a:r>
            <a:r>
              <a:rPr lang="en-US" sz="1200" b="1" i="0" baseline="0" dirty="0" smtClean="0"/>
              <a:t>24</a:t>
            </a:r>
            <a:r>
              <a:rPr lang="en-US" sz="1200" i="0" baseline="0" dirty="0" smtClean="0"/>
              <a:t> from the </a:t>
            </a:r>
            <a:r>
              <a:rPr lang="en-US" sz="1200" b="1" i="0" baseline="0" dirty="0" smtClean="0"/>
              <a:t>Font Size </a:t>
            </a:r>
            <a:r>
              <a:rPr lang="en-US" sz="1200" b="0" i="0" baseline="0" dirty="0" smtClean="0"/>
              <a:t>list</a:t>
            </a:r>
            <a:r>
              <a:rPr lang="en-US" sz="1200" i="0" baseline="0" dirty="0" smtClean="0"/>
              <a:t>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On the </a:t>
            </a:r>
            <a:r>
              <a:rPr lang="en-US" sz="1200" b="1" i="0" baseline="0" dirty="0" smtClean="0"/>
              <a:t>Home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Paragraph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Center</a:t>
            </a:r>
            <a:r>
              <a:rPr lang="en-US" sz="1200" i="0" baseline="0" dirty="0" smtClean="0"/>
              <a:t> to center the text on the slide.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Select the text box. Under </a:t>
            </a:r>
            <a:r>
              <a:rPr lang="en-US" sz="1200" b="1" i="0" baseline="0" dirty="0" smtClean="0"/>
              <a:t>Drawing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WordArt Styles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Text Effects</a:t>
            </a:r>
            <a:r>
              <a:rPr lang="en-US" sz="1200" i="0" baseline="0" dirty="0" smtClean="0"/>
              <a:t>, point to </a:t>
            </a:r>
            <a:r>
              <a:rPr lang="en-US" sz="1200" b="1" i="0" baseline="0" dirty="0" smtClean="0"/>
              <a:t>Transform</a:t>
            </a:r>
            <a:r>
              <a:rPr lang="en-US" sz="1200" i="0" baseline="0" dirty="0" smtClean="0"/>
              <a:t>, and then under </a:t>
            </a:r>
            <a:r>
              <a:rPr lang="en-US" sz="1200" b="1" i="0" baseline="0" dirty="0" smtClean="0"/>
              <a:t>Warp</a:t>
            </a:r>
            <a:r>
              <a:rPr lang="en-US" sz="1200" i="0" baseline="0" dirty="0" smtClean="0"/>
              <a:t> click </a:t>
            </a:r>
            <a:r>
              <a:rPr lang="en-US" sz="1200" b="1" i="0" baseline="0" dirty="0" smtClean="0"/>
              <a:t>Triangle Up</a:t>
            </a:r>
            <a:r>
              <a:rPr lang="en-US" sz="1200" i="0" baseline="0" dirty="0" smtClean="0"/>
              <a:t> (first row, third option from the left).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Drag the pink diamond adjustment handle (at the left side of the text box) to adjust the amount of text warp.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Select the text. Under </a:t>
            </a:r>
            <a:r>
              <a:rPr lang="en-US" sz="1200" b="1" i="0" baseline="0" dirty="0" smtClean="0"/>
              <a:t>Drawing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WordArt Styles</a:t>
            </a:r>
            <a:r>
              <a:rPr lang="en-US" sz="1200" i="0" baseline="0" dirty="0" smtClean="0"/>
              <a:t> group, click the arrow next to </a:t>
            </a:r>
            <a:r>
              <a:rPr lang="en-US" sz="1200" b="1" i="0" baseline="0" dirty="0" smtClean="0"/>
              <a:t>Text Fill</a:t>
            </a:r>
            <a:r>
              <a:rPr lang="en-US" sz="1200" b="0" i="0" baseline="0" dirty="0" smtClean="0"/>
              <a:t>, point to </a:t>
            </a:r>
            <a:r>
              <a:rPr lang="en-US" sz="1200" b="1" i="0" baseline="0" dirty="0" smtClean="0"/>
              <a:t>Gradient</a:t>
            </a:r>
            <a:r>
              <a:rPr lang="en-US" sz="1200" b="0" i="0" baseline="0" dirty="0" smtClean="0"/>
              <a:t>, and click </a:t>
            </a:r>
            <a:r>
              <a:rPr lang="en-US" sz="1200" b="1" i="0" baseline="0" dirty="0" smtClean="0"/>
              <a:t>More Gradients</a:t>
            </a:r>
            <a:r>
              <a:rPr lang="en-US" sz="1200" b="0" i="0" baseline="0" dirty="0" smtClean="0"/>
              <a:t>. </a:t>
            </a:r>
            <a:endParaRPr lang="en-US" sz="1200" i="1" baseline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Format Text Effects </a:t>
            </a:r>
            <a:r>
              <a:rPr lang="en-US" sz="1200" baseline="0" dirty="0" smtClean="0"/>
              <a:t>dialog box, click </a:t>
            </a:r>
            <a:r>
              <a:rPr lang="en-US" sz="1200" b="1" baseline="0" dirty="0" smtClean="0"/>
              <a:t>Text Fill </a:t>
            </a:r>
            <a:r>
              <a:rPr lang="en-US" sz="1200" baseline="0" dirty="0" smtClean="0"/>
              <a:t>in the left pane, select </a:t>
            </a:r>
            <a:r>
              <a:rPr lang="en-US" sz="1200" b="1" baseline="0" dirty="0" smtClean="0"/>
              <a:t>Gradient fill </a:t>
            </a:r>
            <a:r>
              <a:rPr lang="en-US" sz="1200" baseline="0" dirty="0" smtClean="0"/>
              <a:t>in the right pane, and then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In the </a:t>
            </a:r>
            <a:r>
              <a:rPr lang="en-US" sz="1200" b="1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Type</a:t>
            </a:r>
            <a:r>
              <a:rPr lang="en-US" sz="1200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 list, select </a:t>
            </a:r>
            <a:r>
              <a:rPr lang="en-US" sz="1200" b="1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Linear</a:t>
            </a:r>
            <a:r>
              <a:rPr lang="en-US" sz="1200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Direction</a:t>
            </a:r>
            <a:r>
              <a:rPr lang="en-US" sz="1200" dirty="0" smtClean="0"/>
              <a:t>, and then</a:t>
            </a:r>
            <a:r>
              <a:rPr lang="en-US" sz="1200" baseline="0" dirty="0" smtClean="0"/>
              <a:t> click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 Right 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(first row, fourth option from the left).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Angle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box, enter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0</a:t>
            </a:r>
            <a:r>
              <a:rPr lang="en-US" sz="1200" b="1" dirty="0" smtClean="0"/>
              <a:t>°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Add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Remove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until five stops appear in the slider.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dirty="0" smtClean="0"/>
              <a:t>Also under </a:t>
            </a:r>
            <a:r>
              <a:rPr lang="en-US" sz="1200" b="1" dirty="0" smtClean="0"/>
              <a:t>Gradient stops</a:t>
            </a:r>
            <a:r>
              <a:rPr lang="en-US" sz="1200" dirty="0" smtClean="0"/>
              <a:t>, customize the gradient stops that you added as follows: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first stop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0%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Lighter 60% </a:t>
            </a:r>
            <a:r>
              <a:rPr lang="en-US" sz="1200" dirty="0" smtClean="0"/>
              <a:t>(third row, fifth option from</a:t>
            </a:r>
            <a:r>
              <a:rPr lang="en-US" sz="1200" baseline="0" dirty="0" smtClean="0"/>
              <a:t> the left</a:t>
            </a:r>
            <a:r>
              <a:rPr lang="en-US" sz="1200" dirty="0" smtClean="0"/>
              <a:t>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next stop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17%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Lighter 80% </a:t>
            </a:r>
            <a:r>
              <a:rPr lang="en-US" sz="1200" dirty="0" smtClean="0"/>
              <a:t>(second row, fifth option from the left).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next stop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50%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White, Background 1 </a:t>
            </a:r>
            <a:r>
              <a:rPr lang="en-US" sz="1200" dirty="0" smtClean="0"/>
              <a:t>(first row,</a:t>
            </a:r>
            <a:r>
              <a:rPr lang="en-US" sz="1200" baseline="0" dirty="0" smtClean="0"/>
              <a:t> first option from the left</a:t>
            </a:r>
            <a:r>
              <a:rPr lang="en-US" sz="1200" dirty="0" smtClean="0"/>
              <a:t>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next stop</a:t>
            </a:r>
            <a:r>
              <a:rPr lang="en-US" sz="1200" b="0" baseline="0" dirty="0" smtClean="0"/>
              <a:t>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51%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Lighter 40% </a:t>
            </a:r>
            <a:r>
              <a:rPr lang="en-US" sz="1200" dirty="0" smtClean="0"/>
              <a:t>(fourth row, fifth option from the left).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last stop in the slider,</a:t>
            </a:r>
            <a:r>
              <a:rPr lang="en-US" sz="1200" b="0" baseline="0" dirty="0" smtClean="0"/>
              <a:t> </a:t>
            </a:r>
            <a:r>
              <a:rPr lang="en-US" sz="1200" dirty="0" smtClean="0"/>
              <a:t>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100%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Darker 25% </a:t>
            </a:r>
            <a:r>
              <a:rPr lang="en-US" sz="1200" dirty="0" smtClean="0"/>
              <a:t>(fifth row, fifth option from the left).</a:t>
            </a:r>
          </a:p>
          <a:p>
            <a:pPr marL="228600" lvl="2" indent="-228600">
              <a:buFont typeface="+mj-lt"/>
              <a:buAutoNum type="arabicPeriod" startAt="10"/>
              <a:defRPr/>
            </a:pP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Drawing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WordArt Styles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Text Effects</a:t>
            </a:r>
            <a:r>
              <a:rPr lang="en-US" sz="1200" i="0" baseline="0" dirty="0" smtClean="0"/>
              <a:t>, point to </a:t>
            </a:r>
            <a:r>
              <a:rPr lang="en-US" sz="1200" b="1" i="0" baseline="0" dirty="0" smtClean="0"/>
              <a:t>Reflection</a:t>
            </a:r>
            <a:r>
              <a:rPr lang="en-US" sz="1200" i="0" baseline="0" dirty="0" smtClean="0"/>
              <a:t>, and then under </a:t>
            </a:r>
            <a:r>
              <a:rPr lang="en-US" sz="1200" b="1" i="0" baseline="0" dirty="0" smtClean="0"/>
              <a:t>Reflection Variations </a:t>
            </a:r>
            <a:r>
              <a:rPr lang="en-US" sz="1200" i="0" baseline="0" dirty="0" smtClean="0"/>
              <a:t>click </a:t>
            </a:r>
            <a:r>
              <a:rPr lang="en-US" sz="1200" b="1" dirty="0" smtClean="0"/>
              <a:t>Tight Reflection, touching</a:t>
            </a:r>
            <a:r>
              <a:rPr lang="en-US" sz="1200" dirty="0" smtClean="0"/>
              <a:t> (first row,</a:t>
            </a:r>
            <a:r>
              <a:rPr lang="en-US" sz="1200" baseline="0" dirty="0" smtClean="0"/>
              <a:t> first option from the left</a:t>
            </a:r>
            <a:r>
              <a:rPr lang="en-US" sz="1200" dirty="0" smtClean="0"/>
              <a:t>).</a:t>
            </a:r>
            <a:endParaRPr lang="en-US" sz="1200" i="0" baseline="0" dirty="0" smtClean="0"/>
          </a:p>
          <a:p>
            <a:pPr marL="228600" lvl="2" indent="-228600">
              <a:buFont typeface="+mj-lt"/>
              <a:buAutoNum type="arabicPeriod" startAt="10"/>
              <a:defRPr/>
            </a:pPr>
            <a:endParaRPr lang="en-US" sz="1200" i="0" baseline="0" dirty="0" smtClean="0"/>
          </a:p>
          <a:p>
            <a:endParaRPr lang="en-US" sz="1200" dirty="0" smtClean="0"/>
          </a:p>
          <a:p>
            <a:r>
              <a:rPr lang="en-US" sz="1200" dirty="0" smtClean="0"/>
              <a:t>To</a:t>
            </a:r>
            <a:r>
              <a:rPr lang="en-US" sz="1200" baseline="0" dirty="0" smtClean="0"/>
              <a:t> reproduce the background on this slide, do the following:</a:t>
            </a:r>
            <a:endParaRPr lang="en-US" sz="1200" dirty="0" smtClean="0"/>
          </a:p>
          <a:p>
            <a: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Right-click the slide background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area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then click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dialog box,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click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Fill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left pane, select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fill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right pane, and then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Type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list, select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Direction</a:t>
            </a:r>
            <a:r>
              <a:rPr lang="en-US" sz="1200" dirty="0" smtClean="0"/>
              <a:t>, and then</a:t>
            </a:r>
            <a:r>
              <a:rPr lang="en-US" sz="1200" baseline="0" dirty="0" smtClean="0"/>
              <a:t> click</a:t>
            </a:r>
            <a:r>
              <a:rPr lang="en-US" sz="1200" dirty="0" smtClean="0"/>
              <a:t>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 Down 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(first row, second option from the left).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Add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Remove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until two stops appear in the slider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dirty="0" smtClean="0"/>
              <a:t>Also under </a:t>
            </a:r>
            <a:r>
              <a:rPr lang="en-US" sz="1200" b="1" dirty="0" smtClean="0"/>
              <a:t>Gradient stops</a:t>
            </a:r>
            <a:r>
              <a:rPr lang="en-US" sz="1200" dirty="0" smtClean="0"/>
              <a:t>, customize the gradient stops that you added as follows: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first stop in the slider</a:t>
            </a:r>
            <a:r>
              <a:rPr lang="en-US" sz="1200" dirty="0" smtClean="0"/>
              <a:t>, and then do the following: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dirty="0" smtClean="0"/>
              <a:t>In</a:t>
            </a:r>
            <a:r>
              <a:rPr lang="en-US" sz="1200" dirty="0" smtClean="0"/>
              <a:t>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64</a:t>
            </a:r>
            <a:r>
              <a:rPr lang="en-US" sz="1200" b="1" dirty="0" smtClean="0"/>
              <a:t>%</a:t>
            </a:r>
            <a:r>
              <a:rPr lang="en-US" sz="1200" dirty="0" smtClean="0"/>
              <a:t>.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</a:t>
            </a: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Theme Colors</a:t>
            </a:r>
            <a:r>
              <a:rPr lang="en-US" sz="1200" i="0" baseline="0" dirty="0" smtClean="0"/>
              <a:t> </a:t>
            </a:r>
            <a:r>
              <a:rPr lang="en-US" sz="1200" dirty="0" smtClean="0"/>
              <a:t>click </a:t>
            </a:r>
            <a:r>
              <a:rPr lang="en-US" sz="1200" b="1" dirty="0" smtClean="0"/>
              <a:t>Black, Text 1</a:t>
            </a:r>
            <a:r>
              <a:rPr lang="en-US" sz="1200" b="1" baseline="0" dirty="0" smtClean="0"/>
              <a:t> </a:t>
            </a:r>
            <a:r>
              <a:rPr lang="en-US" sz="1200" b="0" dirty="0" smtClean="0"/>
              <a:t>(first row, second option from the left</a:t>
            </a:r>
            <a:r>
              <a:rPr lang="en-US" sz="1200" b="0" baseline="0" dirty="0" smtClean="0"/>
              <a:t>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last stop</a:t>
            </a:r>
            <a:r>
              <a:rPr lang="en-US" sz="1200" b="0" baseline="0" dirty="0" smtClean="0"/>
              <a:t> in the slider</a:t>
            </a:r>
            <a:r>
              <a:rPr lang="en-US" sz="1200" dirty="0" smtClean="0"/>
              <a:t>, and then do the following: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dirty="0" smtClean="0"/>
              <a:t>In</a:t>
            </a:r>
            <a:r>
              <a:rPr lang="en-US" sz="1200" dirty="0" smtClean="0"/>
              <a:t>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100</a:t>
            </a:r>
            <a:r>
              <a:rPr lang="en-US" sz="1200" b="1" dirty="0" smtClean="0"/>
              <a:t>%</a:t>
            </a:r>
            <a:r>
              <a:rPr lang="en-US" sz="1200" dirty="0" smtClean="0"/>
              <a:t>.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</a:t>
            </a: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Theme Colors</a:t>
            </a:r>
            <a:r>
              <a:rPr lang="en-US" sz="1200" i="0" baseline="0" dirty="0" smtClean="0"/>
              <a:t>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</a:t>
            </a:r>
            <a:r>
              <a:rPr lang="en-US" sz="1200" b="1" baseline="0" dirty="0" smtClean="0"/>
              <a:t> Darker 25% </a:t>
            </a:r>
            <a:r>
              <a:rPr lang="en-US" sz="1200" b="0" dirty="0" smtClean="0"/>
              <a:t>(fifth row, fifth option from the left</a:t>
            </a:r>
            <a:r>
              <a:rPr lang="en-US" sz="1200" b="0" baseline="0" dirty="0" smtClean="0"/>
              <a:t>).</a:t>
            </a:r>
            <a:endParaRPr lang="en-US" sz="1200" b="0" dirty="0" smtClean="0"/>
          </a:p>
          <a:p>
            <a:endParaRPr lang="en-US" sz="1400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6" name="Slide Image Placeholder 5"/>
          <p:cNvSpPr>
            <a:spLocks noGrp="1" noRot="1" noChangeAspect="1"/>
          </p:cNvSpPr>
          <p:nvPr>
            <p:ph type="sldImg"/>
          </p:nvPr>
        </p:nvSpPr>
        <p:spPr>
          <a:xfrm>
            <a:off x="533400" y="460375"/>
            <a:ext cx="3144838" cy="2359025"/>
          </a:xfr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40000" lnSpcReduction="20000"/>
          </a:bodyPr>
          <a:lstStyle/>
          <a:p>
            <a:r>
              <a:rPr lang="en-US" sz="1400" b="1" dirty="0" smtClean="0"/>
              <a:t>Shaded</a:t>
            </a:r>
            <a:r>
              <a:rPr lang="en-US" sz="1400" b="1" baseline="0" dirty="0" smtClean="0"/>
              <a:t> text wrapped around a corner</a:t>
            </a:r>
            <a:endParaRPr lang="en-US" sz="1400" b="1" dirty="0" smtClean="0"/>
          </a:p>
          <a:p>
            <a:r>
              <a:rPr lang="en-US" sz="1400" dirty="0" smtClean="0"/>
              <a:t>(Basic)</a:t>
            </a:r>
          </a:p>
          <a:p>
            <a:endParaRPr lang="en-US" sz="1400" dirty="0" smtClean="0"/>
          </a:p>
          <a:p>
            <a:endParaRPr lang="en-US" sz="1400" dirty="0" smtClean="0"/>
          </a:p>
          <a:p>
            <a:r>
              <a:rPr lang="en-US" sz="1200" dirty="0" smtClean="0"/>
              <a:t>To</a:t>
            </a:r>
            <a:r>
              <a:rPr lang="en-US" sz="1200" baseline="0" dirty="0" smtClean="0"/>
              <a:t> reproduce the effects on this slide, do the following:</a:t>
            </a:r>
            <a:endParaRPr lang="en-US" sz="120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dirty="0" smtClean="0"/>
              <a:t>On the </a:t>
            </a:r>
            <a:r>
              <a:rPr lang="en-US" sz="1200" b="1" i="0" dirty="0" smtClean="0"/>
              <a:t>Home</a:t>
            </a:r>
            <a:r>
              <a:rPr lang="en-US" sz="1200" i="0" dirty="0" smtClean="0"/>
              <a:t> tab, in the</a:t>
            </a:r>
            <a:r>
              <a:rPr lang="en-US" sz="1200" i="0" baseline="0" dirty="0" smtClean="0"/>
              <a:t> </a:t>
            </a:r>
            <a:r>
              <a:rPr lang="en-US" sz="1200" b="1" i="0" baseline="0" dirty="0" smtClean="0"/>
              <a:t>Slides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Layout</a:t>
            </a:r>
            <a:r>
              <a:rPr lang="en-US" sz="1200" i="0" baseline="0" dirty="0" smtClean="0"/>
              <a:t>, and then click </a:t>
            </a:r>
            <a:r>
              <a:rPr lang="en-US" sz="1200" b="1" i="0" baseline="0" dirty="0" smtClean="0"/>
              <a:t>Blank</a:t>
            </a:r>
            <a:r>
              <a:rPr lang="en-US" sz="1200" i="0" baseline="0" dirty="0" smtClean="0"/>
              <a:t>.</a:t>
            </a:r>
            <a:endParaRPr lang="en-US" sz="1200" i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dirty="0" smtClean="0"/>
              <a:t>On</a:t>
            </a:r>
            <a:r>
              <a:rPr lang="en-US" sz="1200" i="0" baseline="0" dirty="0" smtClean="0"/>
              <a:t> the </a:t>
            </a:r>
            <a:r>
              <a:rPr lang="en-US" sz="1200" b="1" i="0" baseline="0" dirty="0" smtClean="0"/>
              <a:t>Insert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Text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Text Box</a:t>
            </a:r>
            <a:r>
              <a:rPr lang="en-US" sz="1200" i="0" baseline="0" dirty="0" smtClean="0"/>
              <a:t>, and then on the slide, drag to draw the text box.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Enter text in the text box, select the text, and then o</a:t>
            </a:r>
            <a:r>
              <a:rPr lang="en-US" sz="1200" i="0" dirty="0" smtClean="0"/>
              <a:t>n the </a:t>
            </a:r>
            <a:r>
              <a:rPr lang="en-US" sz="1200" b="1" i="0" dirty="0" smtClean="0"/>
              <a:t>Home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Font</a:t>
            </a:r>
            <a:r>
              <a:rPr lang="en-US" sz="1200" i="0" baseline="0" dirty="0" smtClean="0"/>
              <a:t> group, select </a:t>
            </a:r>
            <a:r>
              <a:rPr lang="en-US" sz="1200" b="1" dirty="0" smtClean="0"/>
              <a:t>Haettenschweiler</a:t>
            </a:r>
            <a:r>
              <a:rPr lang="en-US" sz="1200" b="1" i="0" baseline="0" dirty="0" smtClean="0"/>
              <a:t> </a:t>
            </a:r>
            <a:r>
              <a:rPr lang="en-US" sz="1200" i="0" baseline="0" dirty="0" smtClean="0"/>
              <a:t>from the </a:t>
            </a:r>
            <a:r>
              <a:rPr lang="en-US" sz="1200" b="1" i="0" baseline="0" dirty="0" smtClean="0"/>
              <a:t>Font</a:t>
            </a:r>
            <a:r>
              <a:rPr lang="en-US" sz="1200" i="0" baseline="0" dirty="0" smtClean="0"/>
              <a:t> list, and then select </a:t>
            </a:r>
            <a:r>
              <a:rPr lang="en-US" sz="1200" b="1" i="0" baseline="0" dirty="0" smtClean="0"/>
              <a:t>24</a:t>
            </a:r>
            <a:r>
              <a:rPr lang="en-US" sz="1200" i="0" baseline="0" dirty="0" smtClean="0"/>
              <a:t> from the </a:t>
            </a:r>
            <a:r>
              <a:rPr lang="en-US" sz="1200" b="1" i="0" baseline="0" dirty="0" smtClean="0"/>
              <a:t>Font Size </a:t>
            </a:r>
            <a:r>
              <a:rPr lang="en-US" sz="1200" b="0" i="0" baseline="0" dirty="0" smtClean="0"/>
              <a:t>list</a:t>
            </a:r>
            <a:r>
              <a:rPr lang="en-US" sz="1200" i="0" baseline="0" dirty="0" smtClean="0"/>
              <a:t>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On the </a:t>
            </a:r>
            <a:r>
              <a:rPr lang="en-US" sz="1200" b="1" i="0" baseline="0" dirty="0" smtClean="0"/>
              <a:t>Home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Paragraph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Center</a:t>
            </a:r>
            <a:r>
              <a:rPr lang="en-US" sz="1200" i="0" baseline="0" dirty="0" smtClean="0"/>
              <a:t> to center the text on the slide.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Select the text box. Under </a:t>
            </a:r>
            <a:r>
              <a:rPr lang="en-US" sz="1200" b="1" i="0" baseline="0" dirty="0" smtClean="0"/>
              <a:t>Drawing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WordArt Styles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Text Effects</a:t>
            </a:r>
            <a:r>
              <a:rPr lang="en-US" sz="1200" i="0" baseline="0" dirty="0" smtClean="0"/>
              <a:t>, point to </a:t>
            </a:r>
            <a:r>
              <a:rPr lang="en-US" sz="1200" b="1" i="0" baseline="0" dirty="0" smtClean="0"/>
              <a:t>Transform</a:t>
            </a:r>
            <a:r>
              <a:rPr lang="en-US" sz="1200" i="0" baseline="0" dirty="0" smtClean="0"/>
              <a:t>, and then under </a:t>
            </a:r>
            <a:r>
              <a:rPr lang="en-US" sz="1200" b="1" i="0" baseline="0" dirty="0" smtClean="0"/>
              <a:t>Warp</a:t>
            </a:r>
            <a:r>
              <a:rPr lang="en-US" sz="1200" i="0" baseline="0" dirty="0" smtClean="0"/>
              <a:t> click </a:t>
            </a:r>
            <a:r>
              <a:rPr lang="en-US" sz="1200" b="1" i="0" baseline="0" dirty="0" smtClean="0"/>
              <a:t>Triangle Up</a:t>
            </a:r>
            <a:r>
              <a:rPr lang="en-US" sz="1200" i="0" baseline="0" dirty="0" smtClean="0"/>
              <a:t> (first row, third option from the left).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Drag the pink diamond adjustment handle (at the left side of the text box) to adjust the amount of text warp.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Select the text. Under </a:t>
            </a:r>
            <a:r>
              <a:rPr lang="en-US" sz="1200" b="1" i="0" baseline="0" dirty="0" smtClean="0"/>
              <a:t>Drawing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WordArt Styles</a:t>
            </a:r>
            <a:r>
              <a:rPr lang="en-US" sz="1200" i="0" baseline="0" dirty="0" smtClean="0"/>
              <a:t> group, click the arrow next to </a:t>
            </a:r>
            <a:r>
              <a:rPr lang="en-US" sz="1200" b="1" i="0" baseline="0" dirty="0" smtClean="0"/>
              <a:t>Text Fill</a:t>
            </a:r>
            <a:r>
              <a:rPr lang="en-US" sz="1200" b="0" i="0" baseline="0" dirty="0" smtClean="0"/>
              <a:t>, point to </a:t>
            </a:r>
            <a:r>
              <a:rPr lang="en-US" sz="1200" b="1" i="0" baseline="0" dirty="0" smtClean="0"/>
              <a:t>Gradient</a:t>
            </a:r>
            <a:r>
              <a:rPr lang="en-US" sz="1200" b="0" i="0" baseline="0" dirty="0" smtClean="0"/>
              <a:t>, and click </a:t>
            </a:r>
            <a:r>
              <a:rPr lang="en-US" sz="1200" b="1" i="0" baseline="0" dirty="0" smtClean="0"/>
              <a:t>More Gradients</a:t>
            </a:r>
            <a:r>
              <a:rPr lang="en-US" sz="1200" b="0" i="0" baseline="0" dirty="0" smtClean="0"/>
              <a:t>. </a:t>
            </a:r>
            <a:endParaRPr lang="en-US" sz="1200" i="1" baseline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Format Text Effects </a:t>
            </a:r>
            <a:r>
              <a:rPr lang="en-US" sz="1200" baseline="0" dirty="0" smtClean="0"/>
              <a:t>dialog box, click </a:t>
            </a:r>
            <a:r>
              <a:rPr lang="en-US" sz="1200" b="1" baseline="0" dirty="0" smtClean="0"/>
              <a:t>Text Fill </a:t>
            </a:r>
            <a:r>
              <a:rPr lang="en-US" sz="1200" baseline="0" dirty="0" smtClean="0"/>
              <a:t>in the left pane, select </a:t>
            </a:r>
            <a:r>
              <a:rPr lang="en-US" sz="1200" b="1" baseline="0" dirty="0" smtClean="0"/>
              <a:t>Gradient fill </a:t>
            </a:r>
            <a:r>
              <a:rPr lang="en-US" sz="1200" baseline="0" dirty="0" smtClean="0"/>
              <a:t>in the right pane, and then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In the </a:t>
            </a:r>
            <a:r>
              <a:rPr lang="en-US" sz="1200" b="1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Type</a:t>
            </a:r>
            <a:r>
              <a:rPr lang="en-US" sz="1200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 list, select </a:t>
            </a:r>
            <a:r>
              <a:rPr lang="en-US" sz="1200" b="1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Linear</a:t>
            </a:r>
            <a:r>
              <a:rPr lang="en-US" sz="1200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Direction</a:t>
            </a:r>
            <a:r>
              <a:rPr lang="en-US" sz="1200" dirty="0" smtClean="0"/>
              <a:t>, and then</a:t>
            </a:r>
            <a:r>
              <a:rPr lang="en-US" sz="1200" baseline="0" dirty="0" smtClean="0"/>
              <a:t> click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 Right 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(first row, fourth option from the left).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Angle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box, enter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0</a:t>
            </a:r>
            <a:r>
              <a:rPr lang="en-US" sz="1200" b="1" dirty="0" smtClean="0"/>
              <a:t>°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Add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Remove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until five stops appear in the slider.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dirty="0" smtClean="0"/>
              <a:t>Also under </a:t>
            </a:r>
            <a:r>
              <a:rPr lang="en-US" sz="1200" b="1" dirty="0" smtClean="0"/>
              <a:t>Gradient stops</a:t>
            </a:r>
            <a:r>
              <a:rPr lang="en-US" sz="1200" dirty="0" smtClean="0"/>
              <a:t>, customize the gradient stops that you added as follows: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first stop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0%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Lighter 60% </a:t>
            </a:r>
            <a:r>
              <a:rPr lang="en-US" sz="1200" dirty="0" smtClean="0"/>
              <a:t>(third row, fifth option from</a:t>
            </a:r>
            <a:r>
              <a:rPr lang="en-US" sz="1200" baseline="0" dirty="0" smtClean="0"/>
              <a:t> the left</a:t>
            </a:r>
            <a:r>
              <a:rPr lang="en-US" sz="1200" dirty="0" smtClean="0"/>
              <a:t>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next stop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17%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Lighter 80% </a:t>
            </a:r>
            <a:r>
              <a:rPr lang="en-US" sz="1200" dirty="0" smtClean="0"/>
              <a:t>(second row, fifth option from the left).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next stop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50%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White, Background 1 </a:t>
            </a:r>
            <a:r>
              <a:rPr lang="en-US" sz="1200" dirty="0" smtClean="0"/>
              <a:t>(first row,</a:t>
            </a:r>
            <a:r>
              <a:rPr lang="en-US" sz="1200" baseline="0" dirty="0" smtClean="0"/>
              <a:t> first option from the left</a:t>
            </a:r>
            <a:r>
              <a:rPr lang="en-US" sz="1200" dirty="0" smtClean="0"/>
              <a:t>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next stop</a:t>
            </a:r>
            <a:r>
              <a:rPr lang="en-US" sz="1200" b="0" baseline="0" dirty="0" smtClean="0"/>
              <a:t>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51%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Lighter 40% </a:t>
            </a:r>
            <a:r>
              <a:rPr lang="en-US" sz="1200" dirty="0" smtClean="0"/>
              <a:t>(fourth row, fifth option from the left).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last stop in the slider,</a:t>
            </a:r>
            <a:r>
              <a:rPr lang="en-US" sz="1200" b="0" baseline="0" dirty="0" smtClean="0"/>
              <a:t> </a:t>
            </a:r>
            <a:r>
              <a:rPr lang="en-US" sz="1200" dirty="0" smtClean="0"/>
              <a:t>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100%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Darker 25% </a:t>
            </a:r>
            <a:r>
              <a:rPr lang="en-US" sz="1200" dirty="0" smtClean="0"/>
              <a:t>(fifth row, fifth option from the left).</a:t>
            </a:r>
          </a:p>
          <a:p>
            <a:pPr marL="228600" lvl="2" indent="-228600">
              <a:buFont typeface="+mj-lt"/>
              <a:buAutoNum type="arabicPeriod" startAt="10"/>
              <a:defRPr/>
            </a:pP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Drawing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WordArt Styles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Text Effects</a:t>
            </a:r>
            <a:r>
              <a:rPr lang="en-US" sz="1200" i="0" baseline="0" dirty="0" smtClean="0"/>
              <a:t>, point to </a:t>
            </a:r>
            <a:r>
              <a:rPr lang="en-US" sz="1200" b="1" i="0" baseline="0" dirty="0" smtClean="0"/>
              <a:t>Reflection</a:t>
            </a:r>
            <a:r>
              <a:rPr lang="en-US" sz="1200" i="0" baseline="0" dirty="0" smtClean="0"/>
              <a:t>, and then under </a:t>
            </a:r>
            <a:r>
              <a:rPr lang="en-US" sz="1200" b="1" i="0" baseline="0" dirty="0" smtClean="0"/>
              <a:t>Reflection Variations </a:t>
            </a:r>
            <a:r>
              <a:rPr lang="en-US" sz="1200" i="0" baseline="0" dirty="0" smtClean="0"/>
              <a:t>click </a:t>
            </a:r>
            <a:r>
              <a:rPr lang="en-US" sz="1200" b="1" dirty="0" smtClean="0"/>
              <a:t>Tight Reflection, touching</a:t>
            </a:r>
            <a:r>
              <a:rPr lang="en-US" sz="1200" dirty="0" smtClean="0"/>
              <a:t> (first row,</a:t>
            </a:r>
            <a:r>
              <a:rPr lang="en-US" sz="1200" baseline="0" dirty="0" smtClean="0"/>
              <a:t> first option from the left</a:t>
            </a:r>
            <a:r>
              <a:rPr lang="en-US" sz="1200" dirty="0" smtClean="0"/>
              <a:t>).</a:t>
            </a:r>
            <a:endParaRPr lang="en-US" sz="1200" i="0" baseline="0" dirty="0" smtClean="0"/>
          </a:p>
          <a:p>
            <a:pPr marL="228600" lvl="2" indent="-228600">
              <a:buFont typeface="+mj-lt"/>
              <a:buAutoNum type="arabicPeriod" startAt="10"/>
              <a:defRPr/>
            </a:pPr>
            <a:endParaRPr lang="en-US" sz="1200" i="0" baseline="0" dirty="0" smtClean="0"/>
          </a:p>
          <a:p>
            <a:endParaRPr lang="en-US" sz="1200" dirty="0" smtClean="0"/>
          </a:p>
          <a:p>
            <a:r>
              <a:rPr lang="en-US" sz="1200" dirty="0" smtClean="0"/>
              <a:t>To</a:t>
            </a:r>
            <a:r>
              <a:rPr lang="en-US" sz="1200" baseline="0" dirty="0" smtClean="0"/>
              <a:t> reproduce the background on this slide, do the following:</a:t>
            </a:r>
            <a:endParaRPr lang="en-US" sz="1200" dirty="0" smtClean="0"/>
          </a:p>
          <a:p>
            <a: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Right-click the slide background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area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then click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dialog box,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click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Fill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left pane, select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fill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right pane, and then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Type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list, select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Direction</a:t>
            </a:r>
            <a:r>
              <a:rPr lang="en-US" sz="1200" dirty="0" smtClean="0"/>
              <a:t>, and then</a:t>
            </a:r>
            <a:r>
              <a:rPr lang="en-US" sz="1200" baseline="0" dirty="0" smtClean="0"/>
              <a:t> click</a:t>
            </a:r>
            <a:r>
              <a:rPr lang="en-US" sz="1200" dirty="0" smtClean="0"/>
              <a:t>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 Down 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(first row, second option from the left).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Add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Remove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until two stops appear in the slider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dirty="0" smtClean="0"/>
              <a:t>Also under </a:t>
            </a:r>
            <a:r>
              <a:rPr lang="en-US" sz="1200" b="1" dirty="0" smtClean="0"/>
              <a:t>Gradient stops</a:t>
            </a:r>
            <a:r>
              <a:rPr lang="en-US" sz="1200" dirty="0" smtClean="0"/>
              <a:t>, customize the gradient stops that you added as follows: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first stop in the slider</a:t>
            </a:r>
            <a:r>
              <a:rPr lang="en-US" sz="1200" dirty="0" smtClean="0"/>
              <a:t>, and then do the following: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dirty="0" smtClean="0"/>
              <a:t>In</a:t>
            </a:r>
            <a:r>
              <a:rPr lang="en-US" sz="1200" dirty="0" smtClean="0"/>
              <a:t>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64</a:t>
            </a:r>
            <a:r>
              <a:rPr lang="en-US" sz="1200" b="1" dirty="0" smtClean="0"/>
              <a:t>%</a:t>
            </a:r>
            <a:r>
              <a:rPr lang="en-US" sz="1200" dirty="0" smtClean="0"/>
              <a:t>.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</a:t>
            </a: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Theme Colors</a:t>
            </a:r>
            <a:r>
              <a:rPr lang="en-US" sz="1200" i="0" baseline="0" dirty="0" smtClean="0"/>
              <a:t> </a:t>
            </a:r>
            <a:r>
              <a:rPr lang="en-US" sz="1200" dirty="0" smtClean="0"/>
              <a:t>click </a:t>
            </a:r>
            <a:r>
              <a:rPr lang="en-US" sz="1200" b="1" dirty="0" smtClean="0"/>
              <a:t>Black, Text 1</a:t>
            </a:r>
            <a:r>
              <a:rPr lang="en-US" sz="1200" b="1" baseline="0" dirty="0" smtClean="0"/>
              <a:t> </a:t>
            </a:r>
            <a:r>
              <a:rPr lang="en-US" sz="1200" b="0" dirty="0" smtClean="0"/>
              <a:t>(first row, second option from the left</a:t>
            </a:r>
            <a:r>
              <a:rPr lang="en-US" sz="1200" b="0" baseline="0" dirty="0" smtClean="0"/>
              <a:t>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last stop</a:t>
            </a:r>
            <a:r>
              <a:rPr lang="en-US" sz="1200" b="0" baseline="0" dirty="0" smtClean="0"/>
              <a:t> in the slider</a:t>
            </a:r>
            <a:r>
              <a:rPr lang="en-US" sz="1200" dirty="0" smtClean="0"/>
              <a:t>, and then do the following: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dirty="0" smtClean="0"/>
              <a:t>In</a:t>
            </a:r>
            <a:r>
              <a:rPr lang="en-US" sz="1200" dirty="0" smtClean="0"/>
              <a:t>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100</a:t>
            </a:r>
            <a:r>
              <a:rPr lang="en-US" sz="1200" b="1" dirty="0" smtClean="0"/>
              <a:t>%</a:t>
            </a:r>
            <a:r>
              <a:rPr lang="en-US" sz="1200" dirty="0" smtClean="0"/>
              <a:t>.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</a:t>
            </a: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Theme Colors</a:t>
            </a:r>
            <a:r>
              <a:rPr lang="en-US" sz="1200" i="0" baseline="0" dirty="0" smtClean="0"/>
              <a:t>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</a:t>
            </a:r>
            <a:r>
              <a:rPr lang="en-US" sz="1200" b="1" baseline="0" dirty="0" smtClean="0"/>
              <a:t> Darker 25% </a:t>
            </a:r>
            <a:r>
              <a:rPr lang="en-US" sz="1200" b="0" dirty="0" smtClean="0"/>
              <a:t>(fifth row, fifth option from the left</a:t>
            </a:r>
            <a:r>
              <a:rPr lang="en-US" sz="1200" b="0" baseline="0" dirty="0" smtClean="0"/>
              <a:t>).</a:t>
            </a:r>
            <a:endParaRPr lang="en-US" sz="1200" b="0" dirty="0" smtClean="0"/>
          </a:p>
          <a:p>
            <a:endParaRPr lang="en-US" sz="1400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6" name="Slide Image Placeholder 5"/>
          <p:cNvSpPr>
            <a:spLocks noGrp="1" noRot="1" noChangeAspect="1"/>
          </p:cNvSpPr>
          <p:nvPr>
            <p:ph type="sldImg"/>
          </p:nvPr>
        </p:nvSpPr>
        <p:spPr>
          <a:xfrm>
            <a:off x="533400" y="460375"/>
            <a:ext cx="3144838" cy="2359025"/>
          </a:xfr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40000" lnSpcReduction="20000"/>
          </a:bodyPr>
          <a:lstStyle/>
          <a:p>
            <a:r>
              <a:rPr lang="en-US" sz="1400" b="1" dirty="0" smtClean="0"/>
              <a:t>Shaded</a:t>
            </a:r>
            <a:r>
              <a:rPr lang="en-US" sz="1400" b="1" baseline="0" dirty="0" smtClean="0"/>
              <a:t> text wrapped around a corner</a:t>
            </a:r>
            <a:endParaRPr lang="en-US" sz="1400" b="1" dirty="0" smtClean="0"/>
          </a:p>
          <a:p>
            <a:r>
              <a:rPr lang="en-US" sz="1400" dirty="0" smtClean="0"/>
              <a:t>(Basic)</a:t>
            </a:r>
          </a:p>
          <a:p>
            <a:endParaRPr lang="en-US" sz="1400" dirty="0" smtClean="0"/>
          </a:p>
          <a:p>
            <a:endParaRPr lang="en-US" sz="1400" dirty="0" smtClean="0"/>
          </a:p>
          <a:p>
            <a:r>
              <a:rPr lang="en-US" sz="1200" dirty="0" smtClean="0"/>
              <a:t>To</a:t>
            </a:r>
            <a:r>
              <a:rPr lang="en-US" sz="1200" baseline="0" dirty="0" smtClean="0"/>
              <a:t> reproduce the effects on this slide, do the following:</a:t>
            </a:r>
            <a:endParaRPr lang="en-US" sz="120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dirty="0" smtClean="0"/>
              <a:t>On the </a:t>
            </a:r>
            <a:r>
              <a:rPr lang="en-US" sz="1200" b="1" i="0" dirty="0" smtClean="0"/>
              <a:t>Home</a:t>
            </a:r>
            <a:r>
              <a:rPr lang="en-US" sz="1200" i="0" dirty="0" smtClean="0"/>
              <a:t> tab, in the</a:t>
            </a:r>
            <a:r>
              <a:rPr lang="en-US" sz="1200" i="0" baseline="0" dirty="0" smtClean="0"/>
              <a:t> </a:t>
            </a:r>
            <a:r>
              <a:rPr lang="en-US" sz="1200" b="1" i="0" baseline="0" dirty="0" smtClean="0"/>
              <a:t>Slides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Layout</a:t>
            </a:r>
            <a:r>
              <a:rPr lang="en-US" sz="1200" i="0" baseline="0" dirty="0" smtClean="0"/>
              <a:t>, and then click </a:t>
            </a:r>
            <a:r>
              <a:rPr lang="en-US" sz="1200" b="1" i="0" baseline="0" dirty="0" smtClean="0"/>
              <a:t>Blank</a:t>
            </a:r>
            <a:r>
              <a:rPr lang="en-US" sz="1200" i="0" baseline="0" dirty="0" smtClean="0"/>
              <a:t>.</a:t>
            </a:r>
            <a:endParaRPr lang="en-US" sz="1200" i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dirty="0" smtClean="0"/>
              <a:t>On</a:t>
            </a:r>
            <a:r>
              <a:rPr lang="en-US" sz="1200" i="0" baseline="0" dirty="0" smtClean="0"/>
              <a:t> the </a:t>
            </a:r>
            <a:r>
              <a:rPr lang="en-US" sz="1200" b="1" i="0" baseline="0" dirty="0" smtClean="0"/>
              <a:t>Insert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Text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Text Box</a:t>
            </a:r>
            <a:r>
              <a:rPr lang="en-US" sz="1200" i="0" baseline="0" dirty="0" smtClean="0"/>
              <a:t>, and then on the slide, drag to draw the text box.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Enter text in the text box, select the text, and then o</a:t>
            </a:r>
            <a:r>
              <a:rPr lang="en-US" sz="1200" i="0" dirty="0" smtClean="0"/>
              <a:t>n the </a:t>
            </a:r>
            <a:r>
              <a:rPr lang="en-US" sz="1200" b="1" i="0" dirty="0" smtClean="0"/>
              <a:t>Home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Font</a:t>
            </a:r>
            <a:r>
              <a:rPr lang="en-US" sz="1200" i="0" baseline="0" dirty="0" smtClean="0"/>
              <a:t> group, select </a:t>
            </a:r>
            <a:r>
              <a:rPr lang="en-US" sz="1200" b="1" dirty="0" smtClean="0"/>
              <a:t>Haettenschweiler</a:t>
            </a:r>
            <a:r>
              <a:rPr lang="en-US" sz="1200" b="1" i="0" baseline="0" dirty="0" smtClean="0"/>
              <a:t> </a:t>
            </a:r>
            <a:r>
              <a:rPr lang="en-US" sz="1200" i="0" baseline="0" dirty="0" smtClean="0"/>
              <a:t>from the </a:t>
            </a:r>
            <a:r>
              <a:rPr lang="en-US" sz="1200" b="1" i="0" baseline="0" dirty="0" smtClean="0"/>
              <a:t>Font</a:t>
            </a:r>
            <a:r>
              <a:rPr lang="en-US" sz="1200" i="0" baseline="0" dirty="0" smtClean="0"/>
              <a:t> list, and then select </a:t>
            </a:r>
            <a:r>
              <a:rPr lang="en-US" sz="1200" b="1" i="0" baseline="0" dirty="0" smtClean="0"/>
              <a:t>24</a:t>
            </a:r>
            <a:r>
              <a:rPr lang="en-US" sz="1200" i="0" baseline="0" dirty="0" smtClean="0"/>
              <a:t> from the </a:t>
            </a:r>
            <a:r>
              <a:rPr lang="en-US" sz="1200" b="1" i="0" baseline="0" dirty="0" smtClean="0"/>
              <a:t>Font Size </a:t>
            </a:r>
            <a:r>
              <a:rPr lang="en-US" sz="1200" b="0" i="0" baseline="0" dirty="0" smtClean="0"/>
              <a:t>list</a:t>
            </a:r>
            <a:r>
              <a:rPr lang="en-US" sz="1200" i="0" baseline="0" dirty="0" smtClean="0"/>
              <a:t>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On the </a:t>
            </a:r>
            <a:r>
              <a:rPr lang="en-US" sz="1200" b="1" i="0" baseline="0" dirty="0" smtClean="0"/>
              <a:t>Home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Paragraph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Center</a:t>
            </a:r>
            <a:r>
              <a:rPr lang="en-US" sz="1200" i="0" baseline="0" dirty="0" smtClean="0"/>
              <a:t> to center the text on the slide.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Select the text box. Under </a:t>
            </a:r>
            <a:r>
              <a:rPr lang="en-US" sz="1200" b="1" i="0" baseline="0" dirty="0" smtClean="0"/>
              <a:t>Drawing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WordArt Styles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Text Effects</a:t>
            </a:r>
            <a:r>
              <a:rPr lang="en-US" sz="1200" i="0" baseline="0" dirty="0" smtClean="0"/>
              <a:t>, point to </a:t>
            </a:r>
            <a:r>
              <a:rPr lang="en-US" sz="1200" b="1" i="0" baseline="0" dirty="0" smtClean="0"/>
              <a:t>Transform</a:t>
            </a:r>
            <a:r>
              <a:rPr lang="en-US" sz="1200" i="0" baseline="0" dirty="0" smtClean="0"/>
              <a:t>, and then under </a:t>
            </a:r>
            <a:r>
              <a:rPr lang="en-US" sz="1200" b="1" i="0" baseline="0" dirty="0" smtClean="0"/>
              <a:t>Warp</a:t>
            </a:r>
            <a:r>
              <a:rPr lang="en-US" sz="1200" i="0" baseline="0" dirty="0" smtClean="0"/>
              <a:t> click </a:t>
            </a:r>
            <a:r>
              <a:rPr lang="en-US" sz="1200" b="1" i="0" baseline="0" dirty="0" smtClean="0"/>
              <a:t>Triangle Up</a:t>
            </a:r>
            <a:r>
              <a:rPr lang="en-US" sz="1200" i="0" baseline="0" dirty="0" smtClean="0"/>
              <a:t> (first row, third option from the left).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Drag the pink diamond adjustment handle (at the left side of the text box) to adjust the amount of text warp.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Select the text. Under </a:t>
            </a:r>
            <a:r>
              <a:rPr lang="en-US" sz="1200" b="1" i="0" baseline="0" dirty="0" smtClean="0"/>
              <a:t>Drawing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WordArt Styles</a:t>
            </a:r>
            <a:r>
              <a:rPr lang="en-US" sz="1200" i="0" baseline="0" dirty="0" smtClean="0"/>
              <a:t> group, click the arrow next to </a:t>
            </a:r>
            <a:r>
              <a:rPr lang="en-US" sz="1200" b="1" i="0" baseline="0" dirty="0" smtClean="0"/>
              <a:t>Text Fill</a:t>
            </a:r>
            <a:r>
              <a:rPr lang="en-US" sz="1200" b="0" i="0" baseline="0" dirty="0" smtClean="0"/>
              <a:t>, point to </a:t>
            </a:r>
            <a:r>
              <a:rPr lang="en-US" sz="1200" b="1" i="0" baseline="0" dirty="0" smtClean="0"/>
              <a:t>Gradient</a:t>
            </a:r>
            <a:r>
              <a:rPr lang="en-US" sz="1200" b="0" i="0" baseline="0" dirty="0" smtClean="0"/>
              <a:t>, and click </a:t>
            </a:r>
            <a:r>
              <a:rPr lang="en-US" sz="1200" b="1" i="0" baseline="0" dirty="0" smtClean="0"/>
              <a:t>More Gradients</a:t>
            </a:r>
            <a:r>
              <a:rPr lang="en-US" sz="1200" b="0" i="0" baseline="0" dirty="0" smtClean="0"/>
              <a:t>. </a:t>
            </a:r>
            <a:endParaRPr lang="en-US" sz="1200" i="1" baseline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Format Text Effects </a:t>
            </a:r>
            <a:r>
              <a:rPr lang="en-US" sz="1200" baseline="0" dirty="0" smtClean="0"/>
              <a:t>dialog box, click </a:t>
            </a:r>
            <a:r>
              <a:rPr lang="en-US" sz="1200" b="1" baseline="0" dirty="0" smtClean="0"/>
              <a:t>Text Fill </a:t>
            </a:r>
            <a:r>
              <a:rPr lang="en-US" sz="1200" baseline="0" dirty="0" smtClean="0"/>
              <a:t>in the left pane, select </a:t>
            </a:r>
            <a:r>
              <a:rPr lang="en-US" sz="1200" b="1" baseline="0" dirty="0" smtClean="0"/>
              <a:t>Gradient fill </a:t>
            </a:r>
            <a:r>
              <a:rPr lang="en-US" sz="1200" baseline="0" dirty="0" smtClean="0"/>
              <a:t>in the right pane, and then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In the </a:t>
            </a:r>
            <a:r>
              <a:rPr lang="en-US" sz="1200" b="1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Type</a:t>
            </a:r>
            <a:r>
              <a:rPr lang="en-US" sz="1200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 list, select </a:t>
            </a:r>
            <a:r>
              <a:rPr lang="en-US" sz="1200" b="1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Linear</a:t>
            </a:r>
            <a:r>
              <a:rPr lang="en-US" sz="1200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Direction</a:t>
            </a:r>
            <a:r>
              <a:rPr lang="en-US" sz="1200" dirty="0" smtClean="0"/>
              <a:t>, and then</a:t>
            </a:r>
            <a:r>
              <a:rPr lang="en-US" sz="1200" baseline="0" dirty="0" smtClean="0"/>
              <a:t> click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 Right 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(first row, fourth option from the left).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Angle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box, enter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0</a:t>
            </a:r>
            <a:r>
              <a:rPr lang="en-US" sz="1200" b="1" dirty="0" smtClean="0"/>
              <a:t>°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Add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Remove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until five stops appear in the slider.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dirty="0" smtClean="0"/>
              <a:t>Also under </a:t>
            </a:r>
            <a:r>
              <a:rPr lang="en-US" sz="1200" b="1" dirty="0" smtClean="0"/>
              <a:t>Gradient stops</a:t>
            </a:r>
            <a:r>
              <a:rPr lang="en-US" sz="1200" dirty="0" smtClean="0"/>
              <a:t>, customize the gradient stops that you added as follows: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first stop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0%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Lighter 60% </a:t>
            </a:r>
            <a:r>
              <a:rPr lang="en-US" sz="1200" dirty="0" smtClean="0"/>
              <a:t>(third row, fifth option from</a:t>
            </a:r>
            <a:r>
              <a:rPr lang="en-US" sz="1200" baseline="0" dirty="0" smtClean="0"/>
              <a:t> the left</a:t>
            </a:r>
            <a:r>
              <a:rPr lang="en-US" sz="1200" dirty="0" smtClean="0"/>
              <a:t>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next stop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17%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Lighter 80% </a:t>
            </a:r>
            <a:r>
              <a:rPr lang="en-US" sz="1200" dirty="0" smtClean="0"/>
              <a:t>(second row, fifth option from the left).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next stop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50%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White, Background 1 </a:t>
            </a:r>
            <a:r>
              <a:rPr lang="en-US" sz="1200" dirty="0" smtClean="0"/>
              <a:t>(first row,</a:t>
            </a:r>
            <a:r>
              <a:rPr lang="en-US" sz="1200" baseline="0" dirty="0" smtClean="0"/>
              <a:t> first option from the left</a:t>
            </a:r>
            <a:r>
              <a:rPr lang="en-US" sz="1200" dirty="0" smtClean="0"/>
              <a:t>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next stop</a:t>
            </a:r>
            <a:r>
              <a:rPr lang="en-US" sz="1200" b="0" baseline="0" dirty="0" smtClean="0"/>
              <a:t>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51%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Lighter 40% </a:t>
            </a:r>
            <a:r>
              <a:rPr lang="en-US" sz="1200" dirty="0" smtClean="0"/>
              <a:t>(fourth row, fifth option from the left).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last stop in the slider,</a:t>
            </a:r>
            <a:r>
              <a:rPr lang="en-US" sz="1200" b="0" baseline="0" dirty="0" smtClean="0"/>
              <a:t> </a:t>
            </a:r>
            <a:r>
              <a:rPr lang="en-US" sz="1200" dirty="0" smtClean="0"/>
              <a:t>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100%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Darker 25% </a:t>
            </a:r>
            <a:r>
              <a:rPr lang="en-US" sz="1200" dirty="0" smtClean="0"/>
              <a:t>(fifth row, fifth option from the left).</a:t>
            </a:r>
          </a:p>
          <a:p>
            <a:pPr marL="228600" lvl="2" indent="-228600">
              <a:buFont typeface="+mj-lt"/>
              <a:buAutoNum type="arabicPeriod" startAt="10"/>
              <a:defRPr/>
            </a:pP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Drawing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WordArt Styles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Text Effects</a:t>
            </a:r>
            <a:r>
              <a:rPr lang="en-US" sz="1200" i="0" baseline="0" dirty="0" smtClean="0"/>
              <a:t>, point to </a:t>
            </a:r>
            <a:r>
              <a:rPr lang="en-US" sz="1200" b="1" i="0" baseline="0" dirty="0" smtClean="0"/>
              <a:t>Reflection</a:t>
            </a:r>
            <a:r>
              <a:rPr lang="en-US" sz="1200" i="0" baseline="0" dirty="0" smtClean="0"/>
              <a:t>, and then under </a:t>
            </a:r>
            <a:r>
              <a:rPr lang="en-US" sz="1200" b="1" i="0" baseline="0" dirty="0" smtClean="0"/>
              <a:t>Reflection Variations </a:t>
            </a:r>
            <a:r>
              <a:rPr lang="en-US" sz="1200" i="0" baseline="0" dirty="0" smtClean="0"/>
              <a:t>click </a:t>
            </a:r>
            <a:r>
              <a:rPr lang="en-US" sz="1200" b="1" dirty="0" smtClean="0"/>
              <a:t>Tight Reflection, touching</a:t>
            </a:r>
            <a:r>
              <a:rPr lang="en-US" sz="1200" dirty="0" smtClean="0"/>
              <a:t> (first row,</a:t>
            </a:r>
            <a:r>
              <a:rPr lang="en-US" sz="1200" baseline="0" dirty="0" smtClean="0"/>
              <a:t> first option from the left</a:t>
            </a:r>
            <a:r>
              <a:rPr lang="en-US" sz="1200" dirty="0" smtClean="0"/>
              <a:t>).</a:t>
            </a:r>
            <a:endParaRPr lang="en-US" sz="1200" i="0" baseline="0" dirty="0" smtClean="0"/>
          </a:p>
          <a:p>
            <a:pPr marL="228600" lvl="2" indent="-228600">
              <a:buFont typeface="+mj-lt"/>
              <a:buAutoNum type="arabicPeriod" startAt="10"/>
              <a:defRPr/>
            </a:pPr>
            <a:endParaRPr lang="en-US" sz="1200" i="0" baseline="0" dirty="0" smtClean="0"/>
          </a:p>
          <a:p>
            <a:endParaRPr lang="en-US" sz="1200" dirty="0" smtClean="0"/>
          </a:p>
          <a:p>
            <a:r>
              <a:rPr lang="en-US" sz="1200" dirty="0" smtClean="0"/>
              <a:t>To</a:t>
            </a:r>
            <a:r>
              <a:rPr lang="en-US" sz="1200" baseline="0" dirty="0" smtClean="0"/>
              <a:t> reproduce the background on this slide, do the following:</a:t>
            </a:r>
            <a:endParaRPr lang="en-US" sz="1200" dirty="0" smtClean="0"/>
          </a:p>
          <a:p>
            <a: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Right-click the slide background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area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then click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dialog box,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click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Fill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left pane, select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fill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right pane, and then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Type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list, select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Direction</a:t>
            </a:r>
            <a:r>
              <a:rPr lang="en-US" sz="1200" dirty="0" smtClean="0"/>
              <a:t>, and then</a:t>
            </a:r>
            <a:r>
              <a:rPr lang="en-US" sz="1200" baseline="0" dirty="0" smtClean="0"/>
              <a:t> click</a:t>
            </a:r>
            <a:r>
              <a:rPr lang="en-US" sz="1200" dirty="0" smtClean="0"/>
              <a:t>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 Down 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(first row, second option from the left).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Add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Remove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until two stops appear in the slider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dirty="0" smtClean="0"/>
              <a:t>Also under </a:t>
            </a:r>
            <a:r>
              <a:rPr lang="en-US" sz="1200" b="1" dirty="0" smtClean="0"/>
              <a:t>Gradient stops</a:t>
            </a:r>
            <a:r>
              <a:rPr lang="en-US" sz="1200" dirty="0" smtClean="0"/>
              <a:t>, customize the gradient stops that you added as follows: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first stop in the slider</a:t>
            </a:r>
            <a:r>
              <a:rPr lang="en-US" sz="1200" dirty="0" smtClean="0"/>
              <a:t>, and then do the following: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dirty="0" smtClean="0"/>
              <a:t>In</a:t>
            </a:r>
            <a:r>
              <a:rPr lang="en-US" sz="1200" dirty="0" smtClean="0"/>
              <a:t>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64</a:t>
            </a:r>
            <a:r>
              <a:rPr lang="en-US" sz="1200" b="1" dirty="0" smtClean="0"/>
              <a:t>%</a:t>
            </a:r>
            <a:r>
              <a:rPr lang="en-US" sz="1200" dirty="0" smtClean="0"/>
              <a:t>.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</a:t>
            </a: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Theme Colors</a:t>
            </a:r>
            <a:r>
              <a:rPr lang="en-US" sz="1200" i="0" baseline="0" dirty="0" smtClean="0"/>
              <a:t> </a:t>
            </a:r>
            <a:r>
              <a:rPr lang="en-US" sz="1200" dirty="0" smtClean="0"/>
              <a:t>click </a:t>
            </a:r>
            <a:r>
              <a:rPr lang="en-US" sz="1200" b="1" dirty="0" smtClean="0"/>
              <a:t>Black, Text 1</a:t>
            </a:r>
            <a:r>
              <a:rPr lang="en-US" sz="1200" b="1" baseline="0" dirty="0" smtClean="0"/>
              <a:t> </a:t>
            </a:r>
            <a:r>
              <a:rPr lang="en-US" sz="1200" b="0" dirty="0" smtClean="0"/>
              <a:t>(first row, second option from the left</a:t>
            </a:r>
            <a:r>
              <a:rPr lang="en-US" sz="1200" b="0" baseline="0" dirty="0" smtClean="0"/>
              <a:t>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last stop</a:t>
            </a:r>
            <a:r>
              <a:rPr lang="en-US" sz="1200" b="0" baseline="0" dirty="0" smtClean="0"/>
              <a:t> in the slider</a:t>
            </a:r>
            <a:r>
              <a:rPr lang="en-US" sz="1200" dirty="0" smtClean="0"/>
              <a:t>, and then do the following: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dirty="0" smtClean="0"/>
              <a:t>In</a:t>
            </a:r>
            <a:r>
              <a:rPr lang="en-US" sz="1200" dirty="0" smtClean="0"/>
              <a:t>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100</a:t>
            </a:r>
            <a:r>
              <a:rPr lang="en-US" sz="1200" b="1" dirty="0" smtClean="0"/>
              <a:t>%</a:t>
            </a:r>
            <a:r>
              <a:rPr lang="en-US" sz="1200" dirty="0" smtClean="0"/>
              <a:t>.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</a:t>
            </a: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Theme Colors</a:t>
            </a:r>
            <a:r>
              <a:rPr lang="en-US" sz="1200" i="0" baseline="0" dirty="0" smtClean="0"/>
              <a:t>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</a:t>
            </a:r>
            <a:r>
              <a:rPr lang="en-US" sz="1200" b="1" baseline="0" dirty="0" smtClean="0"/>
              <a:t> Darker 25% </a:t>
            </a:r>
            <a:r>
              <a:rPr lang="en-US" sz="1200" b="0" dirty="0" smtClean="0"/>
              <a:t>(fifth row, fifth option from the left</a:t>
            </a:r>
            <a:r>
              <a:rPr lang="en-US" sz="1200" b="0" baseline="0" dirty="0" smtClean="0"/>
              <a:t>).</a:t>
            </a:r>
            <a:endParaRPr lang="en-US" sz="1200" b="0" dirty="0" smtClean="0"/>
          </a:p>
          <a:p>
            <a:endParaRPr lang="en-US" sz="1400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6" name="Slide Image Placeholder 5"/>
          <p:cNvSpPr>
            <a:spLocks noGrp="1" noRot="1" noChangeAspect="1"/>
          </p:cNvSpPr>
          <p:nvPr>
            <p:ph type="sldImg"/>
          </p:nvPr>
        </p:nvSpPr>
        <p:spPr>
          <a:xfrm>
            <a:off x="533400" y="460375"/>
            <a:ext cx="3144838" cy="2359025"/>
          </a:xfr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40000" lnSpcReduction="20000"/>
          </a:bodyPr>
          <a:lstStyle/>
          <a:p>
            <a:r>
              <a:rPr lang="en-US" sz="1400" b="1" dirty="0" smtClean="0"/>
              <a:t>Shaded</a:t>
            </a:r>
            <a:r>
              <a:rPr lang="en-US" sz="1400" b="1" baseline="0" dirty="0" smtClean="0"/>
              <a:t> text wrapped around a corner</a:t>
            </a:r>
            <a:endParaRPr lang="en-US" sz="1400" b="1" dirty="0" smtClean="0"/>
          </a:p>
          <a:p>
            <a:r>
              <a:rPr lang="en-US" sz="1400" dirty="0" smtClean="0"/>
              <a:t>(Basic)</a:t>
            </a:r>
          </a:p>
          <a:p>
            <a:endParaRPr lang="en-US" sz="1400" dirty="0" smtClean="0"/>
          </a:p>
          <a:p>
            <a:endParaRPr lang="en-US" sz="1400" dirty="0" smtClean="0"/>
          </a:p>
          <a:p>
            <a:r>
              <a:rPr lang="en-US" sz="1200" dirty="0" smtClean="0"/>
              <a:t>To</a:t>
            </a:r>
            <a:r>
              <a:rPr lang="en-US" sz="1200" baseline="0" dirty="0" smtClean="0"/>
              <a:t> reproduce the effects on this slide, do the following:</a:t>
            </a:r>
            <a:endParaRPr lang="en-US" sz="120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dirty="0" smtClean="0"/>
              <a:t>On the </a:t>
            </a:r>
            <a:r>
              <a:rPr lang="en-US" sz="1200" b="1" i="0" dirty="0" smtClean="0"/>
              <a:t>Home</a:t>
            </a:r>
            <a:r>
              <a:rPr lang="en-US" sz="1200" i="0" dirty="0" smtClean="0"/>
              <a:t> tab, in the</a:t>
            </a:r>
            <a:r>
              <a:rPr lang="en-US" sz="1200" i="0" baseline="0" dirty="0" smtClean="0"/>
              <a:t> </a:t>
            </a:r>
            <a:r>
              <a:rPr lang="en-US" sz="1200" b="1" i="0" baseline="0" dirty="0" smtClean="0"/>
              <a:t>Slides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Layout</a:t>
            </a:r>
            <a:r>
              <a:rPr lang="en-US" sz="1200" i="0" baseline="0" dirty="0" smtClean="0"/>
              <a:t>, and then click </a:t>
            </a:r>
            <a:r>
              <a:rPr lang="en-US" sz="1200" b="1" i="0" baseline="0" dirty="0" smtClean="0"/>
              <a:t>Blank</a:t>
            </a:r>
            <a:r>
              <a:rPr lang="en-US" sz="1200" i="0" baseline="0" dirty="0" smtClean="0"/>
              <a:t>.</a:t>
            </a:r>
            <a:endParaRPr lang="en-US" sz="1200" i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dirty="0" smtClean="0"/>
              <a:t>On</a:t>
            </a:r>
            <a:r>
              <a:rPr lang="en-US" sz="1200" i="0" baseline="0" dirty="0" smtClean="0"/>
              <a:t> the </a:t>
            </a:r>
            <a:r>
              <a:rPr lang="en-US" sz="1200" b="1" i="0" baseline="0" dirty="0" smtClean="0"/>
              <a:t>Insert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Text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Text Box</a:t>
            </a:r>
            <a:r>
              <a:rPr lang="en-US" sz="1200" i="0" baseline="0" dirty="0" smtClean="0"/>
              <a:t>, and then on the slide, drag to draw the text box.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Enter text in the text box, select the text, and then o</a:t>
            </a:r>
            <a:r>
              <a:rPr lang="en-US" sz="1200" i="0" dirty="0" smtClean="0"/>
              <a:t>n the </a:t>
            </a:r>
            <a:r>
              <a:rPr lang="en-US" sz="1200" b="1" i="0" dirty="0" smtClean="0"/>
              <a:t>Home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Font</a:t>
            </a:r>
            <a:r>
              <a:rPr lang="en-US" sz="1200" i="0" baseline="0" dirty="0" smtClean="0"/>
              <a:t> group, select </a:t>
            </a:r>
            <a:r>
              <a:rPr lang="en-US" sz="1200" b="1" dirty="0" smtClean="0"/>
              <a:t>Haettenschweiler</a:t>
            </a:r>
            <a:r>
              <a:rPr lang="en-US" sz="1200" b="1" i="0" baseline="0" dirty="0" smtClean="0"/>
              <a:t> </a:t>
            </a:r>
            <a:r>
              <a:rPr lang="en-US" sz="1200" i="0" baseline="0" dirty="0" smtClean="0"/>
              <a:t>from the </a:t>
            </a:r>
            <a:r>
              <a:rPr lang="en-US" sz="1200" b="1" i="0" baseline="0" dirty="0" smtClean="0"/>
              <a:t>Font</a:t>
            </a:r>
            <a:r>
              <a:rPr lang="en-US" sz="1200" i="0" baseline="0" dirty="0" smtClean="0"/>
              <a:t> list, and then select </a:t>
            </a:r>
            <a:r>
              <a:rPr lang="en-US" sz="1200" b="1" i="0" baseline="0" dirty="0" smtClean="0"/>
              <a:t>24</a:t>
            </a:r>
            <a:r>
              <a:rPr lang="en-US" sz="1200" i="0" baseline="0" dirty="0" smtClean="0"/>
              <a:t> from the </a:t>
            </a:r>
            <a:r>
              <a:rPr lang="en-US" sz="1200" b="1" i="0" baseline="0" dirty="0" smtClean="0"/>
              <a:t>Font Size </a:t>
            </a:r>
            <a:r>
              <a:rPr lang="en-US" sz="1200" b="0" i="0" baseline="0" dirty="0" smtClean="0"/>
              <a:t>list</a:t>
            </a:r>
            <a:r>
              <a:rPr lang="en-US" sz="1200" i="0" baseline="0" dirty="0" smtClean="0"/>
              <a:t>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On the </a:t>
            </a:r>
            <a:r>
              <a:rPr lang="en-US" sz="1200" b="1" i="0" baseline="0" dirty="0" smtClean="0"/>
              <a:t>Home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Paragraph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Center</a:t>
            </a:r>
            <a:r>
              <a:rPr lang="en-US" sz="1200" i="0" baseline="0" dirty="0" smtClean="0"/>
              <a:t> to center the text on the slide.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Select the text box. Under </a:t>
            </a:r>
            <a:r>
              <a:rPr lang="en-US" sz="1200" b="1" i="0" baseline="0" dirty="0" smtClean="0"/>
              <a:t>Drawing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WordArt Styles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Text Effects</a:t>
            </a:r>
            <a:r>
              <a:rPr lang="en-US" sz="1200" i="0" baseline="0" dirty="0" smtClean="0"/>
              <a:t>, point to </a:t>
            </a:r>
            <a:r>
              <a:rPr lang="en-US" sz="1200" b="1" i="0" baseline="0" dirty="0" smtClean="0"/>
              <a:t>Transform</a:t>
            </a:r>
            <a:r>
              <a:rPr lang="en-US" sz="1200" i="0" baseline="0" dirty="0" smtClean="0"/>
              <a:t>, and then under </a:t>
            </a:r>
            <a:r>
              <a:rPr lang="en-US" sz="1200" b="1" i="0" baseline="0" dirty="0" smtClean="0"/>
              <a:t>Warp</a:t>
            </a:r>
            <a:r>
              <a:rPr lang="en-US" sz="1200" i="0" baseline="0" dirty="0" smtClean="0"/>
              <a:t> click </a:t>
            </a:r>
            <a:r>
              <a:rPr lang="en-US" sz="1200" b="1" i="0" baseline="0" dirty="0" smtClean="0"/>
              <a:t>Triangle Up</a:t>
            </a:r>
            <a:r>
              <a:rPr lang="en-US" sz="1200" i="0" baseline="0" dirty="0" smtClean="0"/>
              <a:t> (first row, third option from the left).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Drag the pink diamond adjustment handle (at the left side of the text box) to adjust the amount of text warp.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Select the text. Under </a:t>
            </a:r>
            <a:r>
              <a:rPr lang="en-US" sz="1200" b="1" i="0" baseline="0" dirty="0" smtClean="0"/>
              <a:t>Drawing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WordArt Styles</a:t>
            </a:r>
            <a:r>
              <a:rPr lang="en-US" sz="1200" i="0" baseline="0" dirty="0" smtClean="0"/>
              <a:t> group, click the arrow next to </a:t>
            </a:r>
            <a:r>
              <a:rPr lang="en-US" sz="1200" b="1" i="0" baseline="0" dirty="0" smtClean="0"/>
              <a:t>Text Fill</a:t>
            </a:r>
            <a:r>
              <a:rPr lang="en-US" sz="1200" b="0" i="0" baseline="0" dirty="0" smtClean="0"/>
              <a:t>, point to </a:t>
            </a:r>
            <a:r>
              <a:rPr lang="en-US" sz="1200" b="1" i="0" baseline="0" dirty="0" smtClean="0"/>
              <a:t>Gradient</a:t>
            </a:r>
            <a:r>
              <a:rPr lang="en-US" sz="1200" b="0" i="0" baseline="0" dirty="0" smtClean="0"/>
              <a:t>, and click </a:t>
            </a:r>
            <a:r>
              <a:rPr lang="en-US" sz="1200" b="1" i="0" baseline="0" dirty="0" smtClean="0"/>
              <a:t>More Gradients</a:t>
            </a:r>
            <a:r>
              <a:rPr lang="en-US" sz="1200" b="0" i="0" baseline="0" dirty="0" smtClean="0"/>
              <a:t>. </a:t>
            </a:r>
            <a:endParaRPr lang="en-US" sz="1200" i="1" baseline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Format Text Effects </a:t>
            </a:r>
            <a:r>
              <a:rPr lang="en-US" sz="1200" baseline="0" dirty="0" smtClean="0"/>
              <a:t>dialog box, click </a:t>
            </a:r>
            <a:r>
              <a:rPr lang="en-US" sz="1200" b="1" baseline="0" dirty="0" smtClean="0"/>
              <a:t>Text Fill </a:t>
            </a:r>
            <a:r>
              <a:rPr lang="en-US" sz="1200" baseline="0" dirty="0" smtClean="0"/>
              <a:t>in the left pane, select </a:t>
            </a:r>
            <a:r>
              <a:rPr lang="en-US" sz="1200" b="1" baseline="0" dirty="0" smtClean="0"/>
              <a:t>Gradient fill </a:t>
            </a:r>
            <a:r>
              <a:rPr lang="en-US" sz="1200" baseline="0" dirty="0" smtClean="0"/>
              <a:t>in the right pane, and then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In the </a:t>
            </a:r>
            <a:r>
              <a:rPr lang="en-US" sz="1200" b="1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Type</a:t>
            </a:r>
            <a:r>
              <a:rPr lang="en-US" sz="1200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 list, select </a:t>
            </a:r>
            <a:r>
              <a:rPr lang="en-US" sz="1200" b="1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Linear</a:t>
            </a:r>
            <a:r>
              <a:rPr lang="en-US" sz="1200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Direction</a:t>
            </a:r>
            <a:r>
              <a:rPr lang="en-US" sz="1200" dirty="0" smtClean="0"/>
              <a:t>, and then</a:t>
            </a:r>
            <a:r>
              <a:rPr lang="en-US" sz="1200" baseline="0" dirty="0" smtClean="0"/>
              <a:t> click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 Right 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(first row, fourth option from the left).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Angle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box, enter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0</a:t>
            </a:r>
            <a:r>
              <a:rPr lang="en-US" sz="1200" b="1" dirty="0" smtClean="0"/>
              <a:t>°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Add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Remove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until five stops appear in the slider.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dirty="0" smtClean="0"/>
              <a:t>Also under </a:t>
            </a:r>
            <a:r>
              <a:rPr lang="en-US" sz="1200" b="1" dirty="0" smtClean="0"/>
              <a:t>Gradient stops</a:t>
            </a:r>
            <a:r>
              <a:rPr lang="en-US" sz="1200" dirty="0" smtClean="0"/>
              <a:t>, customize the gradient stops that you added as follows: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first stop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0%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Lighter 60% </a:t>
            </a:r>
            <a:r>
              <a:rPr lang="en-US" sz="1200" dirty="0" smtClean="0"/>
              <a:t>(third row, fifth option from</a:t>
            </a:r>
            <a:r>
              <a:rPr lang="en-US" sz="1200" baseline="0" dirty="0" smtClean="0"/>
              <a:t> the left</a:t>
            </a:r>
            <a:r>
              <a:rPr lang="en-US" sz="1200" dirty="0" smtClean="0"/>
              <a:t>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next stop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17%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Lighter 80% </a:t>
            </a:r>
            <a:r>
              <a:rPr lang="en-US" sz="1200" dirty="0" smtClean="0"/>
              <a:t>(second row, fifth option from the left).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next stop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50%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White, Background 1 </a:t>
            </a:r>
            <a:r>
              <a:rPr lang="en-US" sz="1200" dirty="0" smtClean="0"/>
              <a:t>(first row,</a:t>
            </a:r>
            <a:r>
              <a:rPr lang="en-US" sz="1200" baseline="0" dirty="0" smtClean="0"/>
              <a:t> first option from the left</a:t>
            </a:r>
            <a:r>
              <a:rPr lang="en-US" sz="1200" dirty="0" smtClean="0"/>
              <a:t>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next stop</a:t>
            </a:r>
            <a:r>
              <a:rPr lang="en-US" sz="1200" b="0" baseline="0" dirty="0" smtClean="0"/>
              <a:t>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51%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Lighter 40% </a:t>
            </a:r>
            <a:r>
              <a:rPr lang="en-US" sz="1200" dirty="0" smtClean="0"/>
              <a:t>(fourth row, fifth option from the left).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last stop in the slider,</a:t>
            </a:r>
            <a:r>
              <a:rPr lang="en-US" sz="1200" b="0" baseline="0" dirty="0" smtClean="0"/>
              <a:t> </a:t>
            </a:r>
            <a:r>
              <a:rPr lang="en-US" sz="1200" dirty="0" smtClean="0"/>
              <a:t>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100%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Darker 25% </a:t>
            </a:r>
            <a:r>
              <a:rPr lang="en-US" sz="1200" dirty="0" smtClean="0"/>
              <a:t>(fifth row, fifth option from the left).</a:t>
            </a:r>
          </a:p>
          <a:p>
            <a:pPr marL="228600" lvl="2" indent="-228600">
              <a:buFont typeface="+mj-lt"/>
              <a:buAutoNum type="arabicPeriod" startAt="10"/>
              <a:defRPr/>
            </a:pP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Drawing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WordArt Styles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Text Effects</a:t>
            </a:r>
            <a:r>
              <a:rPr lang="en-US" sz="1200" i="0" baseline="0" dirty="0" smtClean="0"/>
              <a:t>, point to </a:t>
            </a:r>
            <a:r>
              <a:rPr lang="en-US" sz="1200" b="1" i="0" baseline="0" dirty="0" smtClean="0"/>
              <a:t>Reflection</a:t>
            </a:r>
            <a:r>
              <a:rPr lang="en-US" sz="1200" i="0" baseline="0" dirty="0" smtClean="0"/>
              <a:t>, and then under </a:t>
            </a:r>
            <a:r>
              <a:rPr lang="en-US" sz="1200" b="1" i="0" baseline="0" dirty="0" smtClean="0"/>
              <a:t>Reflection Variations </a:t>
            </a:r>
            <a:r>
              <a:rPr lang="en-US" sz="1200" i="0" baseline="0" dirty="0" smtClean="0"/>
              <a:t>click </a:t>
            </a:r>
            <a:r>
              <a:rPr lang="en-US" sz="1200" b="1" dirty="0" smtClean="0"/>
              <a:t>Tight Reflection, touching</a:t>
            </a:r>
            <a:r>
              <a:rPr lang="en-US" sz="1200" dirty="0" smtClean="0"/>
              <a:t> (first row,</a:t>
            </a:r>
            <a:r>
              <a:rPr lang="en-US" sz="1200" baseline="0" dirty="0" smtClean="0"/>
              <a:t> first option from the left</a:t>
            </a:r>
            <a:r>
              <a:rPr lang="en-US" sz="1200" dirty="0" smtClean="0"/>
              <a:t>).</a:t>
            </a:r>
            <a:endParaRPr lang="en-US" sz="1200" i="0" baseline="0" dirty="0" smtClean="0"/>
          </a:p>
          <a:p>
            <a:pPr marL="228600" lvl="2" indent="-228600">
              <a:buFont typeface="+mj-lt"/>
              <a:buAutoNum type="arabicPeriod" startAt="10"/>
              <a:defRPr/>
            </a:pPr>
            <a:endParaRPr lang="en-US" sz="1200" i="0" baseline="0" dirty="0" smtClean="0"/>
          </a:p>
          <a:p>
            <a:endParaRPr lang="en-US" sz="1200" dirty="0" smtClean="0"/>
          </a:p>
          <a:p>
            <a:r>
              <a:rPr lang="en-US" sz="1200" dirty="0" smtClean="0"/>
              <a:t>To</a:t>
            </a:r>
            <a:r>
              <a:rPr lang="en-US" sz="1200" baseline="0" dirty="0" smtClean="0"/>
              <a:t> reproduce the background on this slide, do the following:</a:t>
            </a:r>
            <a:endParaRPr lang="en-US" sz="1200" dirty="0" smtClean="0"/>
          </a:p>
          <a:p>
            <a: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Right-click the slide background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area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then click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dialog box,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click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Fill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left pane, select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fill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right pane, and then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Type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list, select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Direction</a:t>
            </a:r>
            <a:r>
              <a:rPr lang="en-US" sz="1200" dirty="0" smtClean="0"/>
              <a:t>, and then</a:t>
            </a:r>
            <a:r>
              <a:rPr lang="en-US" sz="1200" baseline="0" dirty="0" smtClean="0"/>
              <a:t> click</a:t>
            </a:r>
            <a:r>
              <a:rPr lang="en-US" sz="1200" dirty="0" smtClean="0"/>
              <a:t>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 Down 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(first row, second option from the left).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Add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Remove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until two stops appear in the slider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dirty="0" smtClean="0"/>
              <a:t>Also under </a:t>
            </a:r>
            <a:r>
              <a:rPr lang="en-US" sz="1200" b="1" dirty="0" smtClean="0"/>
              <a:t>Gradient stops</a:t>
            </a:r>
            <a:r>
              <a:rPr lang="en-US" sz="1200" dirty="0" smtClean="0"/>
              <a:t>, customize the gradient stops that you added as follows: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first stop in the slider</a:t>
            </a:r>
            <a:r>
              <a:rPr lang="en-US" sz="1200" dirty="0" smtClean="0"/>
              <a:t>, and then do the following: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dirty="0" smtClean="0"/>
              <a:t>In</a:t>
            </a:r>
            <a:r>
              <a:rPr lang="en-US" sz="1200" dirty="0" smtClean="0"/>
              <a:t>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64</a:t>
            </a:r>
            <a:r>
              <a:rPr lang="en-US" sz="1200" b="1" dirty="0" smtClean="0"/>
              <a:t>%</a:t>
            </a:r>
            <a:r>
              <a:rPr lang="en-US" sz="1200" dirty="0" smtClean="0"/>
              <a:t>.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</a:t>
            </a: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Theme Colors</a:t>
            </a:r>
            <a:r>
              <a:rPr lang="en-US" sz="1200" i="0" baseline="0" dirty="0" smtClean="0"/>
              <a:t> </a:t>
            </a:r>
            <a:r>
              <a:rPr lang="en-US" sz="1200" dirty="0" smtClean="0"/>
              <a:t>click </a:t>
            </a:r>
            <a:r>
              <a:rPr lang="en-US" sz="1200" b="1" dirty="0" smtClean="0"/>
              <a:t>Black, Text 1</a:t>
            </a:r>
            <a:r>
              <a:rPr lang="en-US" sz="1200" b="1" baseline="0" dirty="0" smtClean="0"/>
              <a:t> </a:t>
            </a:r>
            <a:r>
              <a:rPr lang="en-US" sz="1200" b="0" dirty="0" smtClean="0"/>
              <a:t>(first row, second option from the left</a:t>
            </a:r>
            <a:r>
              <a:rPr lang="en-US" sz="1200" b="0" baseline="0" dirty="0" smtClean="0"/>
              <a:t>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last stop</a:t>
            </a:r>
            <a:r>
              <a:rPr lang="en-US" sz="1200" b="0" baseline="0" dirty="0" smtClean="0"/>
              <a:t> in the slider</a:t>
            </a:r>
            <a:r>
              <a:rPr lang="en-US" sz="1200" dirty="0" smtClean="0"/>
              <a:t>, and then do the following: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dirty="0" smtClean="0"/>
              <a:t>In</a:t>
            </a:r>
            <a:r>
              <a:rPr lang="en-US" sz="1200" dirty="0" smtClean="0"/>
              <a:t>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100</a:t>
            </a:r>
            <a:r>
              <a:rPr lang="en-US" sz="1200" b="1" dirty="0" smtClean="0"/>
              <a:t>%</a:t>
            </a:r>
            <a:r>
              <a:rPr lang="en-US" sz="1200" dirty="0" smtClean="0"/>
              <a:t>.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</a:t>
            </a: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Theme Colors</a:t>
            </a:r>
            <a:r>
              <a:rPr lang="en-US" sz="1200" i="0" baseline="0" dirty="0" smtClean="0"/>
              <a:t>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</a:t>
            </a:r>
            <a:r>
              <a:rPr lang="en-US" sz="1200" b="1" baseline="0" dirty="0" smtClean="0"/>
              <a:t> Darker 25% </a:t>
            </a:r>
            <a:r>
              <a:rPr lang="en-US" sz="1200" b="0" dirty="0" smtClean="0"/>
              <a:t>(fifth row, fifth option from the left</a:t>
            </a:r>
            <a:r>
              <a:rPr lang="en-US" sz="1200" b="0" baseline="0" dirty="0" smtClean="0"/>
              <a:t>).</a:t>
            </a:r>
            <a:endParaRPr lang="en-US" sz="1200" b="0" dirty="0" smtClean="0"/>
          </a:p>
          <a:p>
            <a:endParaRPr lang="en-US" sz="1400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6" name="Slide Image Placeholder 5"/>
          <p:cNvSpPr>
            <a:spLocks noGrp="1" noRot="1" noChangeAspect="1"/>
          </p:cNvSpPr>
          <p:nvPr>
            <p:ph type="sldImg"/>
          </p:nvPr>
        </p:nvSpPr>
        <p:spPr>
          <a:xfrm>
            <a:off x="533400" y="460375"/>
            <a:ext cx="3144838" cy="2359025"/>
          </a:xfr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40000" lnSpcReduction="20000"/>
          </a:bodyPr>
          <a:lstStyle/>
          <a:p>
            <a:r>
              <a:rPr lang="en-US" sz="1400" b="1" dirty="0" smtClean="0"/>
              <a:t>Shaded</a:t>
            </a:r>
            <a:r>
              <a:rPr lang="en-US" sz="1400" b="1" baseline="0" dirty="0" smtClean="0"/>
              <a:t> text wrapped around a corner</a:t>
            </a:r>
            <a:endParaRPr lang="en-US" sz="1400" b="1" dirty="0" smtClean="0"/>
          </a:p>
          <a:p>
            <a:r>
              <a:rPr lang="en-US" sz="1400" dirty="0" smtClean="0"/>
              <a:t>(Basic)</a:t>
            </a:r>
          </a:p>
          <a:p>
            <a:endParaRPr lang="en-US" sz="1400" dirty="0" smtClean="0"/>
          </a:p>
          <a:p>
            <a:endParaRPr lang="en-US" sz="1400" dirty="0" smtClean="0"/>
          </a:p>
          <a:p>
            <a:r>
              <a:rPr lang="en-US" sz="1200" dirty="0" smtClean="0"/>
              <a:t>To</a:t>
            </a:r>
            <a:r>
              <a:rPr lang="en-US" sz="1200" baseline="0" dirty="0" smtClean="0"/>
              <a:t> reproduce the effects on this slide, do the following:</a:t>
            </a:r>
            <a:endParaRPr lang="en-US" sz="120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dirty="0" smtClean="0"/>
              <a:t>On the </a:t>
            </a:r>
            <a:r>
              <a:rPr lang="en-US" sz="1200" b="1" i="0" dirty="0" smtClean="0"/>
              <a:t>Home</a:t>
            </a:r>
            <a:r>
              <a:rPr lang="en-US" sz="1200" i="0" dirty="0" smtClean="0"/>
              <a:t> tab, in the</a:t>
            </a:r>
            <a:r>
              <a:rPr lang="en-US" sz="1200" i="0" baseline="0" dirty="0" smtClean="0"/>
              <a:t> </a:t>
            </a:r>
            <a:r>
              <a:rPr lang="en-US" sz="1200" b="1" i="0" baseline="0" dirty="0" smtClean="0"/>
              <a:t>Slides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Layout</a:t>
            </a:r>
            <a:r>
              <a:rPr lang="en-US" sz="1200" i="0" baseline="0" dirty="0" smtClean="0"/>
              <a:t>, and then click </a:t>
            </a:r>
            <a:r>
              <a:rPr lang="en-US" sz="1200" b="1" i="0" baseline="0" dirty="0" smtClean="0"/>
              <a:t>Blank</a:t>
            </a:r>
            <a:r>
              <a:rPr lang="en-US" sz="1200" i="0" baseline="0" dirty="0" smtClean="0"/>
              <a:t>.</a:t>
            </a:r>
            <a:endParaRPr lang="en-US" sz="1200" i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dirty="0" smtClean="0"/>
              <a:t>On</a:t>
            </a:r>
            <a:r>
              <a:rPr lang="en-US" sz="1200" i="0" baseline="0" dirty="0" smtClean="0"/>
              <a:t> the </a:t>
            </a:r>
            <a:r>
              <a:rPr lang="en-US" sz="1200" b="1" i="0" baseline="0" dirty="0" smtClean="0"/>
              <a:t>Insert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Text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Text Box</a:t>
            </a:r>
            <a:r>
              <a:rPr lang="en-US" sz="1200" i="0" baseline="0" dirty="0" smtClean="0"/>
              <a:t>, and then on the slide, drag to draw the text box.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Enter text in the text box, select the text, and then o</a:t>
            </a:r>
            <a:r>
              <a:rPr lang="en-US" sz="1200" i="0" dirty="0" smtClean="0"/>
              <a:t>n the </a:t>
            </a:r>
            <a:r>
              <a:rPr lang="en-US" sz="1200" b="1" i="0" dirty="0" smtClean="0"/>
              <a:t>Home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Font</a:t>
            </a:r>
            <a:r>
              <a:rPr lang="en-US" sz="1200" i="0" baseline="0" dirty="0" smtClean="0"/>
              <a:t> group, select </a:t>
            </a:r>
            <a:r>
              <a:rPr lang="en-US" sz="1200" b="1" dirty="0" smtClean="0"/>
              <a:t>Haettenschweiler</a:t>
            </a:r>
            <a:r>
              <a:rPr lang="en-US" sz="1200" b="1" i="0" baseline="0" dirty="0" smtClean="0"/>
              <a:t> </a:t>
            </a:r>
            <a:r>
              <a:rPr lang="en-US" sz="1200" i="0" baseline="0" dirty="0" smtClean="0"/>
              <a:t>from the </a:t>
            </a:r>
            <a:r>
              <a:rPr lang="en-US" sz="1200" b="1" i="0" baseline="0" dirty="0" smtClean="0"/>
              <a:t>Font</a:t>
            </a:r>
            <a:r>
              <a:rPr lang="en-US" sz="1200" i="0" baseline="0" dirty="0" smtClean="0"/>
              <a:t> list, and then select </a:t>
            </a:r>
            <a:r>
              <a:rPr lang="en-US" sz="1200" b="1" i="0" baseline="0" dirty="0" smtClean="0"/>
              <a:t>24</a:t>
            </a:r>
            <a:r>
              <a:rPr lang="en-US" sz="1200" i="0" baseline="0" dirty="0" smtClean="0"/>
              <a:t> from the </a:t>
            </a:r>
            <a:r>
              <a:rPr lang="en-US" sz="1200" b="1" i="0" baseline="0" dirty="0" smtClean="0"/>
              <a:t>Font Size </a:t>
            </a:r>
            <a:r>
              <a:rPr lang="en-US" sz="1200" b="0" i="0" baseline="0" dirty="0" smtClean="0"/>
              <a:t>list</a:t>
            </a:r>
            <a:r>
              <a:rPr lang="en-US" sz="1200" i="0" baseline="0" dirty="0" smtClean="0"/>
              <a:t>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On the </a:t>
            </a:r>
            <a:r>
              <a:rPr lang="en-US" sz="1200" b="1" i="0" baseline="0" dirty="0" smtClean="0"/>
              <a:t>Home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Paragraph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Center</a:t>
            </a:r>
            <a:r>
              <a:rPr lang="en-US" sz="1200" i="0" baseline="0" dirty="0" smtClean="0"/>
              <a:t> to center the text on the slide.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Select the text box. Under </a:t>
            </a:r>
            <a:r>
              <a:rPr lang="en-US" sz="1200" b="1" i="0" baseline="0" dirty="0" smtClean="0"/>
              <a:t>Drawing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WordArt Styles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Text Effects</a:t>
            </a:r>
            <a:r>
              <a:rPr lang="en-US" sz="1200" i="0" baseline="0" dirty="0" smtClean="0"/>
              <a:t>, point to </a:t>
            </a:r>
            <a:r>
              <a:rPr lang="en-US" sz="1200" b="1" i="0" baseline="0" dirty="0" smtClean="0"/>
              <a:t>Transform</a:t>
            </a:r>
            <a:r>
              <a:rPr lang="en-US" sz="1200" i="0" baseline="0" dirty="0" smtClean="0"/>
              <a:t>, and then under </a:t>
            </a:r>
            <a:r>
              <a:rPr lang="en-US" sz="1200" b="1" i="0" baseline="0" dirty="0" smtClean="0"/>
              <a:t>Warp</a:t>
            </a:r>
            <a:r>
              <a:rPr lang="en-US" sz="1200" i="0" baseline="0" dirty="0" smtClean="0"/>
              <a:t> click </a:t>
            </a:r>
            <a:r>
              <a:rPr lang="en-US" sz="1200" b="1" i="0" baseline="0" dirty="0" smtClean="0"/>
              <a:t>Triangle Up</a:t>
            </a:r>
            <a:r>
              <a:rPr lang="en-US" sz="1200" i="0" baseline="0" dirty="0" smtClean="0"/>
              <a:t> (first row, third option from the left).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Drag the pink diamond adjustment handle (at the left side of the text box) to adjust the amount of text warp.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Select the text. Under </a:t>
            </a:r>
            <a:r>
              <a:rPr lang="en-US" sz="1200" b="1" i="0" baseline="0" dirty="0" smtClean="0"/>
              <a:t>Drawing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WordArt Styles</a:t>
            </a:r>
            <a:r>
              <a:rPr lang="en-US" sz="1200" i="0" baseline="0" dirty="0" smtClean="0"/>
              <a:t> group, click the arrow next to </a:t>
            </a:r>
            <a:r>
              <a:rPr lang="en-US" sz="1200" b="1" i="0" baseline="0" dirty="0" smtClean="0"/>
              <a:t>Text Fill</a:t>
            </a:r>
            <a:r>
              <a:rPr lang="en-US" sz="1200" b="0" i="0" baseline="0" dirty="0" smtClean="0"/>
              <a:t>, point to </a:t>
            </a:r>
            <a:r>
              <a:rPr lang="en-US" sz="1200" b="1" i="0" baseline="0" dirty="0" smtClean="0"/>
              <a:t>Gradient</a:t>
            </a:r>
            <a:r>
              <a:rPr lang="en-US" sz="1200" b="0" i="0" baseline="0" dirty="0" smtClean="0"/>
              <a:t>, and click </a:t>
            </a:r>
            <a:r>
              <a:rPr lang="en-US" sz="1200" b="1" i="0" baseline="0" dirty="0" smtClean="0"/>
              <a:t>More Gradients</a:t>
            </a:r>
            <a:r>
              <a:rPr lang="en-US" sz="1200" b="0" i="0" baseline="0" dirty="0" smtClean="0"/>
              <a:t>. </a:t>
            </a:r>
            <a:endParaRPr lang="en-US" sz="1200" i="1" baseline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Format Text Effects </a:t>
            </a:r>
            <a:r>
              <a:rPr lang="en-US" sz="1200" baseline="0" dirty="0" smtClean="0"/>
              <a:t>dialog box, click </a:t>
            </a:r>
            <a:r>
              <a:rPr lang="en-US" sz="1200" b="1" baseline="0" dirty="0" smtClean="0"/>
              <a:t>Text Fill </a:t>
            </a:r>
            <a:r>
              <a:rPr lang="en-US" sz="1200" baseline="0" dirty="0" smtClean="0"/>
              <a:t>in the left pane, select </a:t>
            </a:r>
            <a:r>
              <a:rPr lang="en-US" sz="1200" b="1" baseline="0" dirty="0" smtClean="0"/>
              <a:t>Gradient fill </a:t>
            </a:r>
            <a:r>
              <a:rPr lang="en-US" sz="1200" baseline="0" dirty="0" smtClean="0"/>
              <a:t>in the right pane, and then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In the </a:t>
            </a:r>
            <a:r>
              <a:rPr lang="en-US" sz="1200" b="1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Type</a:t>
            </a:r>
            <a:r>
              <a:rPr lang="en-US" sz="1200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 list, select </a:t>
            </a:r>
            <a:r>
              <a:rPr lang="en-US" sz="1200" b="1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Linear</a:t>
            </a:r>
            <a:r>
              <a:rPr lang="en-US" sz="1200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Direction</a:t>
            </a:r>
            <a:r>
              <a:rPr lang="en-US" sz="1200" dirty="0" smtClean="0"/>
              <a:t>, and then</a:t>
            </a:r>
            <a:r>
              <a:rPr lang="en-US" sz="1200" baseline="0" dirty="0" smtClean="0"/>
              <a:t> click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 Right 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(first row, fourth option from the left).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Angle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box, enter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0</a:t>
            </a:r>
            <a:r>
              <a:rPr lang="en-US" sz="1200" b="1" dirty="0" smtClean="0"/>
              <a:t>°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Add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Remove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until five stops appear in the slider.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dirty="0" smtClean="0"/>
              <a:t>Also under </a:t>
            </a:r>
            <a:r>
              <a:rPr lang="en-US" sz="1200" b="1" dirty="0" smtClean="0"/>
              <a:t>Gradient stops</a:t>
            </a:r>
            <a:r>
              <a:rPr lang="en-US" sz="1200" dirty="0" smtClean="0"/>
              <a:t>, customize the gradient stops that you added as follows: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first stop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0%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Lighter 60% </a:t>
            </a:r>
            <a:r>
              <a:rPr lang="en-US" sz="1200" dirty="0" smtClean="0"/>
              <a:t>(third row, fifth option from</a:t>
            </a:r>
            <a:r>
              <a:rPr lang="en-US" sz="1200" baseline="0" dirty="0" smtClean="0"/>
              <a:t> the left</a:t>
            </a:r>
            <a:r>
              <a:rPr lang="en-US" sz="1200" dirty="0" smtClean="0"/>
              <a:t>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next stop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17%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Lighter 80% </a:t>
            </a:r>
            <a:r>
              <a:rPr lang="en-US" sz="1200" dirty="0" smtClean="0"/>
              <a:t>(second row, fifth option from the left).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next stop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50%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White, Background 1 </a:t>
            </a:r>
            <a:r>
              <a:rPr lang="en-US" sz="1200" dirty="0" smtClean="0"/>
              <a:t>(first row,</a:t>
            </a:r>
            <a:r>
              <a:rPr lang="en-US" sz="1200" baseline="0" dirty="0" smtClean="0"/>
              <a:t> first option from the left</a:t>
            </a:r>
            <a:r>
              <a:rPr lang="en-US" sz="1200" dirty="0" smtClean="0"/>
              <a:t>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next stop</a:t>
            </a:r>
            <a:r>
              <a:rPr lang="en-US" sz="1200" b="0" baseline="0" dirty="0" smtClean="0"/>
              <a:t>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51%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Lighter 40% </a:t>
            </a:r>
            <a:r>
              <a:rPr lang="en-US" sz="1200" dirty="0" smtClean="0"/>
              <a:t>(fourth row, fifth option from the left).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last stop in the slider,</a:t>
            </a:r>
            <a:r>
              <a:rPr lang="en-US" sz="1200" b="0" baseline="0" dirty="0" smtClean="0"/>
              <a:t> </a:t>
            </a:r>
            <a:r>
              <a:rPr lang="en-US" sz="1200" dirty="0" smtClean="0"/>
              <a:t>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100%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Darker 25% </a:t>
            </a:r>
            <a:r>
              <a:rPr lang="en-US" sz="1200" dirty="0" smtClean="0"/>
              <a:t>(fifth row, fifth option from the left).</a:t>
            </a:r>
          </a:p>
          <a:p>
            <a:pPr marL="228600" lvl="2" indent="-228600">
              <a:buFont typeface="+mj-lt"/>
              <a:buAutoNum type="arabicPeriod" startAt="10"/>
              <a:defRPr/>
            </a:pP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Drawing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WordArt Styles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Text Effects</a:t>
            </a:r>
            <a:r>
              <a:rPr lang="en-US" sz="1200" i="0" baseline="0" dirty="0" smtClean="0"/>
              <a:t>, point to </a:t>
            </a:r>
            <a:r>
              <a:rPr lang="en-US" sz="1200" b="1" i="0" baseline="0" dirty="0" smtClean="0"/>
              <a:t>Reflection</a:t>
            </a:r>
            <a:r>
              <a:rPr lang="en-US" sz="1200" i="0" baseline="0" dirty="0" smtClean="0"/>
              <a:t>, and then under </a:t>
            </a:r>
            <a:r>
              <a:rPr lang="en-US" sz="1200" b="1" i="0" baseline="0" dirty="0" smtClean="0"/>
              <a:t>Reflection Variations </a:t>
            </a:r>
            <a:r>
              <a:rPr lang="en-US" sz="1200" i="0" baseline="0" dirty="0" smtClean="0"/>
              <a:t>click </a:t>
            </a:r>
            <a:r>
              <a:rPr lang="en-US" sz="1200" b="1" dirty="0" smtClean="0"/>
              <a:t>Tight Reflection, touching</a:t>
            </a:r>
            <a:r>
              <a:rPr lang="en-US" sz="1200" dirty="0" smtClean="0"/>
              <a:t> (first row,</a:t>
            </a:r>
            <a:r>
              <a:rPr lang="en-US" sz="1200" baseline="0" dirty="0" smtClean="0"/>
              <a:t> first option from the left</a:t>
            </a:r>
            <a:r>
              <a:rPr lang="en-US" sz="1200" dirty="0" smtClean="0"/>
              <a:t>).</a:t>
            </a:r>
            <a:endParaRPr lang="en-US" sz="1200" i="0" baseline="0" dirty="0" smtClean="0"/>
          </a:p>
          <a:p>
            <a:pPr marL="228600" lvl="2" indent="-228600">
              <a:buFont typeface="+mj-lt"/>
              <a:buAutoNum type="arabicPeriod" startAt="10"/>
              <a:defRPr/>
            </a:pPr>
            <a:endParaRPr lang="en-US" sz="1200" i="0" baseline="0" dirty="0" smtClean="0"/>
          </a:p>
          <a:p>
            <a:endParaRPr lang="en-US" sz="1200" dirty="0" smtClean="0"/>
          </a:p>
          <a:p>
            <a:r>
              <a:rPr lang="en-US" sz="1200" dirty="0" smtClean="0"/>
              <a:t>To</a:t>
            </a:r>
            <a:r>
              <a:rPr lang="en-US" sz="1200" baseline="0" dirty="0" smtClean="0"/>
              <a:t> reproduce the background on this slide, do the following:</a:t>
            </a:r>
            <a:endParaRPr lang="en-US" sz="1200" dirty="0" smtClean="0"/>
          </a:p>
          <a:p>
            <a: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Right-click the slide background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area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then click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dialog box,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click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Fill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left pane, select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fill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right pane, and then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Type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list, select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Direction</a:t>
            </a:r>
            <a:r>
              <a:rPr lang="en-US" sz="1200" dirty="0" smtClean="0"/>
              <a:t>, and then</a:t>
            </a:r>
            <a:r>
              <a:rPr lang="en-US" sz="1200" baseline="0" dirty="0" smtClean="0"/>
              <a:t> click</a:t>
            </a:r>
            <a:r>
              <a:rPr lang="en-US" sz="1200" dirty="0" smtClean="0"/>
              <a:t>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 Down 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(first row, second option from the left).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Add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Remove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until two stops appear in the slider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dirty="0" smtClean="0"/>
              <a:t>Also under </a:t>
            </a:r>
            <a:r>
              <a:rPr lang="en-US" sz="1200" b="1" dirty="0" smtClean="0"/>
              <a:t>Gradient stops</a:t>
            </a:r>
            <a:r>
              <a:rPr lang="en-US" sz="1200" dirty="0" smtClean="0"/>
              <a:t>, customize the gradient stops that you added as follows: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first stop in the slider</a:t>
            </a:r>
            <a:r>
              <a:rPr lang="en-US" sz="1200" dirty="0" smtClean="0"/>
              <a:t>, and then do the following: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dirty="0" smtClean="0"/>
              <a:t>In</a:t>
            </a:r>
            <a:r>
              <a:rPr lang="en-US" sz="1200" dirty="0" smtClean="0"/>
              <a:t>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64</a:t>
            </a:r>
            <a:r>
              <a:rPr lang="en-US" sz="1200" b="1" dirty="0" smtClean="0"/>
              <a:t>%</a:t>
            </a:r>
            <a:r>
              <a:rPr lang="en-US" sz="1200" dirty="0" smtClean="0"/>
              <a:t>.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</a:t>
            </a: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Theme Colors</a:t>
            </a:r>
            <a:r>
              <a:rPr lang="en-US" sz="1200" i="0" baseline="0" dirty="0" smtClean="0"/>
              <a:t> </a:t>
            </a:r>
            <a:r>
              <a:rPr lang="en-US" sz="1200" dirty="0" smtClean="0"/>
              <a:t>click </a:t>
            </a:r>
            <a:r>
              <a:rPr lang="en-US" sz="1200" b="1" dirty="0" smtClean="0"/>
              <a:t>Black, Text 1</a:t>
            </a:r>
            <a:r>
              <a:rPr lang="en-US" sz="1200" b="1" baseline="0" dirty="0" smtClean="0"/>
              <a:t> </a:t>
            </a:r>
            <a:r>
              <a:rPr lang="en-US" sz="1200" b="0" dirty="0" smtClean="0"/>
              <a:t>(first row, second option from the left</a:t>
            </a:r>
            <a:r>
              <a:rPr lang="en-US" sz="1200" b="0" baseline="0" dirty="0" smtClean="0"/>
              <a:t>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last stop</a:t>
            </a:r>
            <a:r>
              <a:rPr lang="en-US" sz="1200" b="0" baseline="0" dirty="0" smtClean="0"/>
              <a:t> in the slider</a:t>
            </a:r>
            <a:r>
              <a:rPr lang="en-US" sz="1200" dirty="0" smtClean="0"/>
              <a:t>, and then do the following: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dirty="0" smtClean="0"/>
              <a:t>In</a:t>
            </a:r>
            <a:r>
              <a:rPr lang="en-US" sz="1200" dirty="0" smtClean="0"/>
              <a:t>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100</a:t>
            </a:r>
            <a:r>
              <a:rPr lang="en-US" sz="1200" b="1" dirty="0" smtClean="0"/>
              <a:t>%</a:t>
            </a:r>
            <a:r>
              <a:rPr lang="en-US" sz="1200" dirty="0" smtClean="0"/>
              <a:t>.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</a:t>
            </a: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Theme Colors</a:t>
            </a:r>
            <a:r>
              <a:rPr lang="en-US" sz="1200" i="0" baseline="0" dirty="0" smtClean="0"/>
              <a:t>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</a:t>
            </a:r>
            <a:r>
              <a:rPr lang="en-US" sz="1200" b="1" baseline="0" dirty="0" smtClean="0"/>
              <a:t> Darker 25% </a:t>
            </a:r>
            <a:r>
              <a:rPr lang="en-US" sz="1200" b="0" dirty="0" smtClean="0"/>
              <a:t>(fifth row, fifth option from the left</a:t>
            </a:r>
            <a:r>
              <a:rPr lang="en-US" sz="1200" b="0" baseline="0" dirty="0" smtClean="0"/>
              <a:t>).</a:t>
            </a:r>
            <a:endParaRPr lang="en-US" sz="1200" b="0" dirty="0" smtClean="0"/>
          </a:p>
          <a:p>
            <a:endParaRPr lang="en-US" sz="1400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6" name="Slide Image Placeholder 5"/>
          <p:cNvSpPr>
            <a:spLocks noGrp="1" noRot="1" noChangeAspect="1"/>
          </p:cNvSpPr>
          <p:nvPr>
            <p:ph type="sldImg"/>
          </p:nvPr>
        </p:nvSpPr>
        <p:spPr>
          <a:xfrm>
            <a:off x="533400" y="460375"/>
            <a:ext cx="3144838" cy="2359025"/>
          </a:xfr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40000" lnSpcReduction="20000"/>
          </a:bodyPr>
          <a:lstStyle/>
          <a:p>
            <a:r>
              <a:rPr lang="en-US" sz="1400" b="1" dirty="0" smtClean="0"/>
              <a:t>Shaded</a:t>
            </a:r>
            <a:r>
              <a:rPr lang="en-US" sz="1400" b="1" baseline="0" dirty="0" smtClean="0"/>
              <a:t> text wrapped around a corner</a:t>
            </a:r>
            <a:endParaRPr lang="en-US" sz="1400" b="1" dirty="0" smtClean="0"/>
          </a:p>
          <a:p>
            <a:r>
              <a:rPr lang="en-US" sz="1400" dirty="0" smtClean="0"/>
              <a:t>(Basic)</a:t>
            </a:r>
          </a:p>
          <a:p>
            <a:endParaRPr lang="en-US" sz="1400" dirty="0" smtClean="0"/>
          </a:p>
          <a:p>
            <a:endParaRPr lang="en-US" sz="1400" dirty="0" smtClean="0"/>
          </a:p>
          <a:p>
            <a:r>
              <a:rPr lang="en-US" sz="1200" dirty="0" smtClean="0"/>
              <a:t>To</a:t>
            </a:r>
            <a:r>
              <a:rPr lang="en-US" sz="1200" baseline="0" dirty="0" smtClean="0"/>
              <a:t> reproduce the effects on this slide, do the following:</a:t>
            </a:r>
            <a:endParaRPr lang="en-US" sz="120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dirty="0" smtClean="0"/>
              <a:t>On the </a:t>
            </a:r>
            <a:r>
              <a:rPr lang="en-US" sz="1200" b="1" i="0" dirty="0" smtClean="0"/>
              <a:t>Home</a:t>
            </a:r>
            <a:r>
              <a:rPr lang="en-US" sz="1200" i="0" dirty="0" smtClean="0"/>
              <a:t> tab, in the</a:t>
            </a:r>
            <a:r>
              <a:rPr lang="en-US" sz="1200" i="0" baseline="0" dirty="0" smtClean="0"/>
              <a:t> </a:t>
            </a:r>
            <a:r>
              <a:rPr lang="en-US" sz="1200" b="1" i="0" baseline="0" dirty="0" smtClean="0"/>
              <a:t>Slides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Layout</a:t>
            </a:r>
            <a:r>
              <a:rPr lang="en-US" sz="1200" i="0" baseline="0" dirty="0" smtClean="0"/>
              <a:t>, and then click </a:t>
            </a:r>
            <a:r>
              <a:rPr lang="en-US" sz="1200" b="1" i="0" baseline="0" dirty="0" smtClean="0"/>
              <a:t>Blank</a:t>
            </a:r>
            <a:r>
              <a:rPr lang="en-US" sz="1200" i="0" baseline="0" dirty="0" smtClean="0"/>
              <a:t>.</a:t>
            </a:r>
            <a:endParaRPr lang="en-US" sz="1200" i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dirty="0" smtClean="0"/>
              <a:t>On</a:t>
            </a:r>
            <a:r>
              <a:rPr lang="en-US" sz="1200" i="0" baseline="0" dirty="0" smtClean="0"/>
              <a:t> the </a:t>
            </a:r>
            <a:r>
              <a:rPr lang="en-US" sz="1200" b="1" i="0" baseline="0" dirty="0" smtClean="0"/>
              <a:t>Insert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Text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Text Box</a:t>
            </a:r>
            <a:r>
              <a:rPr lang="en-US" sz="1200" i="0" baseline="0" dirty="0" smtClean="0"/>
              <a:t>, and then on the slide, drag to draw the text box.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Enter text in the text box, select the text, and then o</a:t>
            </a:r>
            <a:r>
              <a:rPr lang="en-US" sz="1200" i="0" dirty="0" smtClean="0"/>
              <a:t>n the </a:t>
            </a:r>
            <a:r>
              <a:rPr lang="en-US" sz="1200" b="1" i="0" dirty="0" smtClean="0"/>
              <a:t>Home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Font</a:t>
            </a:r>
            <a:r>
              <a:rPr lang="en-US" sz="1200" i="0" baseline="0" dirty="0" smtClean="0"/>
              <a:t> group, select </a:t>
            </a:r>
            <a:r>
              <a:rPr lang="en-US" sz="1200" b="1" dirty="0" smtClean="0"/>
              <a:t>Haettenschweiler</a:t>
            </a:r>
            <a:r>
              <a:rPr lang="en-US" sz="1200" b="1" i="0" baseline="0" dirty="0" smtClean="0"/>
              <a:t> </a:t>
            </a:r>
            <a:r>
              <a:rPr lang="en-US" sz="1200" i="0" baseline="0" dirty="0" smtClean="0"/>
              <a:t>from the </a:t>
            </a:r>
            <a:r>
              <a:rPr lang="en-US" sz="1200" b="1" i="0" baseline="0" dirty="0" smtClean="0"/>
              <a:t>Font</a:t>
            </a:r>
            <a:r>
              <a:rPr lang="en-US" sz="1200" i="0" baseline="0" dirty="0" smtClean="0"/>
              <a:t> list, and then select </a:t>
            </a:r>
            <a:r>
              <a:rPr lang="en-US" sz="1200" b="1" i="0" baseline="0" dirty="0" smtClean="0"/>
              <a:t>24</a:t>
            </a:r>
            <a:r>
              <a:rPr lang="en-US" sz="1200" i="0" baseline="0" dirty="0" smtClean="0"/>
              <a:t> from the </a:t>
            </a:r>
            <a:r>
              <a:rPr lang="en-US" sz="1200" b="1" i="0" baseline="0" dirty="0" smtClean="0"/>
              <a:t>Font Size </a:t>
            </a:r>
            <a:r>
              <a:rPr lang="en-US" sz="1200" b="0" i="0" baseline="0" dirty="0" smtClean="0"/>
              <a:t>list</a:t>
            </a:r>
            <a:r>
              <a:rPr lang="en-US" sz="1200" i="0" baseline="0" dirty="0" smtClean="0"/>
              <a:t>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On the </a:t>
            </a:r>
            <a:r>
              <a:rPr lang="en-US" sz="1200" b="1" i="0" baseline="0" dirty="0" smtClean="0"/>
              <a:t>Home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Paragraph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Center</a:t>
            </a:r>
            <a:r>
              <a:rPr lang="en-US" sz="1200" i="0" baseline="0" dirty="0" smtClean="0"/>
              <a:t> to center the text on the slide.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Select the text box. Under </a:t>
            </a:r>
            <a:r>
              <a:rPr lang="en-US" sz="1200" b="1" i="0" baseline="0" dirty="0" smtClean="0"/>
              <a:t>Drawing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WordArt Styles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Text Effects</a:t>
            </a:r>
            <a:r>
              <a:rPr lang="en-US" sz="1200" i="0" baseline="0" dirty="0" smtClean="0"/>
              <a:t>, point to </a:t>
            </a:r>
            <a:r>
              <a:rPr lang="en-US" sz="1200" b="1" i="0" baseline="0" dirty="0" smtClean="0"/>
              <a:t>Transform</a:t>
            </a:r>
            <a:r>
              <a:rPr lang="en-US" sz="1200" i="0" baseline="0" dirty="0" smtClean="0"/>
              <a:t>, and then under </a:t>
            </a:r>
            <a:r>
              <a:rPr lang="en-US" sz="1200" b="1" i="0" baseline="0" dirty="0" smtClean="0"/>
              <a:t>Warp</a:t>
            </a:r>
            <a:r>
              <a:rPr lang="en-US" sz="1200" i="0" baseline="0" dirty="0" smtClean="0"/>
              <a:t> click </a:t>
            </a:r>
            <a:r>
              <a:rPr lang="en-US" sz="1200" b="1" i="0" baseline="0" dirty="0" smtClean="0"/>
              <a:t>Triangle Up</a:t>
            </a:r>
            <a:r>
              <a:rPr lang="en-US" sz="1200" i="0" baseline="0" dirty="0" smtClean="0"/>
              <a:t> (first row, third option from the left).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Drag the pink diamond adjustment handle (at the left side of the text box) to adjust the amount of text warp.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Select the text. Under </a:t>
            </a:r>
            <a:r>
              <a:rPr lang="en-US" sz="1200" b="1" i="0" baseline="0" dirty="0" smtClean="0"/>
              <a:t>Drawing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WordArt Styles</a:t>
            </a:r>
            <a:r>
              <a:rPr lang="en-US" sz="1200" i="0" baseline="0" dirty="0" smtClean="0"/>
              <a:t> group, click the arrow next to </a:t>
            </a:r>
            <a:r>
              <a:rPr lang="en-US" sz="1200" b="1" i="0" baseline="0" dirty="0" smtClean="0"/>
              <a:t>Text Fill</a:t>
            </a:r>
            <a:r>
              <a:rPr lang="en-US" sz="1200" b="0" i="0" baseline="0" dirty="0" smtClean="0"/>
              <a:t>, point to </a:t>
            </a:r>
            <a:r>
              <a:rPr lang="en-US" sz="1200" b="1" i="0" baseline="0" dirty="0" smtClean="0"/>
              <a:t>Gradient</a:t>
            </a:r>
            <a:r>
              <a:rPr lang="en-US" sz="1200" b="0" i="0" baseline="0" dirty="0" smtClean="0"/>
              <a:t>, and click </a:t>
            </a:r>
            <a:r>
              <a:rPr lang="en-US" sz="1200" b="1" i="0" baseline="0" dirty="0" smtClean="0"/>
              <a:t>More Gradients</a:t>
            </a:r>
            <a:r>
              <a:rPr lang="en-US" sz="1200" b="0" i="0" baseline="0" dirty="0" smtClean="0"/>
              <a:t>. </a:t>
            </a:r>
            <a:endParaRPr lang="en-US" sz="1200" i="1" baseline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Format Text Effects </a:t>
            </a:r>
            <a:r>
              <a:rPr lang="en-US" sz="1200" baseline="0" dirty="0" smtClean="0"/>
              <a:t>dialog box, click </a:t>
            </a:r>
            <a:r>
              <a:rPr lang="en-US" sz="1200" b="1" baseline="0" dirty="0" smtClean="0"/>
              <a:t>Text Fill </a:t>
            </a:r>
            <a:r>
              <a:rPr lang="en-US" sz="1200" baseline="0" dirty="0" smtClean="0"/>
              <a:t>in the left pane, select </a:t>
            </a:r>
            <a:r>
              <a:rPr lang="en-US" sz="1200" b="1" baseline="0" dirty="0" smtClean="0"/>
              <a:t>Gradient fill </a:t>
            </a:r>
            <a:r>
              <a:rPr lang="en-US" sz="1200" baseline="0" dirty="0" smtClean="0"/>
              <a:t>in the right pane, and then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In the </a:t>
            </a:r>
            <a:r>
              <a:rPr lang="en-US" sz="1200" b="1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Type</a:t>
            </a:r>
            <a:r>
              <a:rPr lang="en-US" sz="1200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 list, select </a:t>
            </a:r>
            <a:r>
              <a:rPr lang="en-US" sz="1200" b="1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Linear</a:t>
            </a:r>
            <a:r>
              <a:rPr lang="en-US" sz="1200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Direction</a:t>
            </a:r>
            <a:r>
              <a:rPr lang="en-US" sz="1200" dirty="0" smtClean="0"/>
              <a:t>, and then</a:t>
            </a:r>
            <a:r>
              <a:rPr lang="en-US" sz="1200" baseline="0" dirty="0" smtClean="0"/>
              <a:t> click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 Right 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(first row, fourth option from the left).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Angle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box, enter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0</a:t>
            </a:r>
            <a:r>
              <a:rPr lang="en-US" sz="1200" b="1" dirty="0" smtClean="0"/>
              <a:t>°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Add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Remove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until five stops appear in the slider.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dirty="0" smtClean="0"/>
              <a:t>Also under </a:t>
            </a:r>
            <a:r>
              <a:rPr lang="en-US" sz="1200" b="1" dirty="0" smtClean="0"/>
              <a:t>Gradient stops</a:t>
            </a:r>
            <a:r>
              <a:rPr lang="en-US" sz="1200" dirty="0" smtClean="0"/>
              <a:t>, customize the gradient stops that you added as follows: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first stop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0%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Lighter 60% </a:t>
            </a:r>
            <a:r>
              <a:rPr lang="en-US" sz="1200" dirty="0" smtClean="0"/>
              <a:t>(third row, fifth option from</a:t>
            </a:r>
            <a:r>
              <a:rPr lang="en-US" sz="1200" baseline="0" dirty="0" smtClean="0"/>
              <a:t> the left</a:t>
            </a:r>
            <a:r>
              <a:rPr lang="en-US" sz="1200" dirty="0" smtClean="0"/>
              <a:t>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next stop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17%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Lighter 80% </a:t>
            </a:r>
            <a:r>
              <a:rPr lang="en-US" sz="1200" dirty="0" smtClean="0"/>
              <a:t>(second row, fifth option from the left).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next stop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50%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White, Background 1 </a:t>
            </a:r>
            <a:r>
              <a:rPr lang="en-US" sz="1200" dirty="0" smtClean="0"/>
              <a:t>(first row,</a:t>
            </a:r>
            <a:r>
              <a:rPr lang="en-US" sz="1200" baseline="0" dirty="0" smtClean="0"/>
              <a:t> first option from the left</a:t>
            </a:r>
            <a:r>
              <a:rPr lang="en-US" sz="1200" dirty="0" smtClean="0"/>
              <a:t>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next stop</a:t>
            </a:r>
            <a:r>
              <a:rPr lang="en-US" sz="1200" b="0" baseline="0" dirty="0" smtClean="0"/>
              <a:t>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51%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Lighter 40% </a:t>
            </a:r>
            <a:r>
              <a:rPr lang="en-US" sz="1200" dirty="0" smtClean="0"/>
              <a:t>(fourth row, fifth option from the left).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last stop in the slider,</a:t>
            </a:r>
            <a:r>
              <a:rPr lang="en-US" sz="1200" b="0" baseline="0" dirty="0" smtClean="0"/>
              <a:t> </a:t>
            </a:r>
            <a:r>
              <a:rPr lang="en-US" sz="1200" dirty="0" smtClean="0"/>
              <a:t>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100%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Darker 25% </a:t>
            </a:r>
            <a:r>
              <a:rPr lang="en-US" sz="1200" dirty="0" smtClean="0"/>
              <a:t>(fifth row, fifth option from the left).</a:t>
            </a:r>
          </a:p>
          <a:p>
            <a:pPr marL="228600" lvl="2" indent="-228600">
              <a:buFont typeface="+mj-lt"/>
              <a:buAutoNum type="arabicPeriod" startAt="10"/>
              <a:defRPr/>
            </a:pP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Drawing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WordArt Styles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Text Effects</a:t>
            </a:r>
            <a:r>
              <a:rPr lang="en-US" sz="1200" i="0" baseline="0" dirty="0" smtClean="0"/>
              <a:t>, point to </a:t>
            </a:r>
            <a:r>
              <a:rPr lang="en-US" sz="1200" b="1" i="0" baseline="0" dirty="0" smtClean="0"/>
              <a:t>Reflection</a:t>
            </a:r>
            <a:r>
              <a:rPr lang="en-US" sz="1200" i="0" baseline="0" dirty="0" smtClean="0"/>
              <a:t>, and then under </a:t>
            </a:r>
            <a:r>
              <a:rPr lang="en-US" sz="1200" b="1" i="0" baseline="0" dirty="0" smtClean="0"/>
              <a:t>Reflection Variations </a:t>
            </a:r>
            <a:r>
              <a:rPr lang="en-US" sz="1200" i="0" baseline="0" dirty="0" smtClean="0"/>
              <a:t>click </a:t>
            </a:r>
            <a:r>
              <a:rPr lang="en-US" sz="1200" b="1" dirty="0" smtClean="0"/>
              <a:t>Tight Reflection, touching</a:t>
            </a:r>
            <a:r>
              <a:rPr lang="en-US" sz="1200" dirty="0" smtClean="0"/>
              <a:t> (first row,</a:t>
            </a:r>
            <a:r>
              <a:rPr lang="en-US" sz="1200" baseline="0" dirty="0" smtClean="0"/>
              <a:t> first option from the left</a:t>
            </a:r>
            <a:r>
              <a:rPr lang="en-US" sz="1200" dirty="0" smtClean="0"/>
              <a:t>).</a:t>
            </a:r>
            <a:endParaRPr lang="en-US" sz="1200" i="0" baseline="0" dirty="0" smtClean="0"/>
          </a:p>
          <a:p>
            <a:pPr marL="228600" lvl="2" indent="-228600">
              <a:buFont typeface="+mj-lt"/>
              <a:buAutoNum type="arabicPeriod" startAt="10"/>
              <a:defRPr/>
            </a:pPr>
            <a:endParaRPr lang="en-US" sz="1200" i="0" baseline="0" dirty="0" smtClean="0"/>
          </a:p>
          <a:p>
            <a:endParaRPr lang="en-US" sz="1200" dirty="0" smtClean="0"/>
          </a:p>
          <a:p>
            <a:r>
              <a:rPr lang="en-US" sz="1200" dirty="0" smtClean="0"/>
              <a:t>To</a:t>
            </a:r>
            <a:r>
              <a:rPr lang="en-US" sz="1200" baseline="0" dirty="0" smtClean="0"/>
              <a:t> reproduce the background on this slide, do the following:</a:t>
            </a:r>
            <a:endParaRPr lang="en-US" sz="1200" dirty="0" smtClean="0"/>
          </a:p>
          <a:p>
            <a: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Right-click the slide background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area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then click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dialog box,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click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Fill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left pane, select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fill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right pane, and then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Type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list, select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Direction</a:t>
            </a:r>
            <a:r>
              <a:rPr lang="en-US" sz="1200" dirty="0" smtClean="0"/>
              <a:t>, and then</a:t>
            </a:r>
            <a:r>
              <a:rPr lang="en-US" sz="1200" baseline="0" dirty="0" smtClean="0"/>
              <a:t> click</a:t>
            </a:r>
            <a:r>
              <a:rPr lang="en-US" sz="1200" dirty="0" smtClean="0"/>
              <a:t>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 Down 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(first row, second option from the left).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Add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Remove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until two stops appear in the slider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dirty="0" smtClean="0"/>
              <a:t>Also under </a:t>
            </a:r>
            <a:r>
              <a:rPr lang="en-US" sz="1200" b="1" dirty="0" smtClean="0"/>
              <a:t>Gradient stops</a:t>
            </a:r>
            <a:r>
              <a:rPr lang="en-US" sz="1200" dirty="0" smtClean="0"/>
              <a:t>, customize the gradient stops that you added as follows: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first stop in the slider</a:t>
            </a:r>
            <a:r>
              <a:rPr lang="en-US" sz="1200" dirty="0" smtClean="0"/>
              <a:t>, and then do the following: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dirty="0" smtClean="0"/>
              <a:t>In</a:t>
            </a:r>
            <a:r>
              <a:rPr lang="en-US" sz="1200" dirty="0" smtClean="0"/>
              <a:t>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64</a:t>
            </a:r>
            <a:r>
              <a:rPr lang="en-US" sz="1200" b="1" dirty="0" smtClean="0"/>
              <a:t>%</a:t>
            </a:r>
            <a:r>
              <a:rPr lang="en-US" sz="1200" dirty="0" smtClean="0"/>
              <a:t>.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</a:t>
            </a: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Theme Colors</a:t>
            </a:r>
            <a:r>
              <a:rPr lang="en-US" sz="1200" i="0" baseline="0" dirty="0" smtClean="0"/>
              <a:t> </a:t>
            </a:r>
            <a:r>
              <a:rPr lang="en-US" sz="1200" dirty="0" smtClean="0"/>
              <a:t>click </a:t>
            </a:r>
            <a:r>
              <a:rPr lang="en-US" sz="1200" b="1" dirty="0" smtClean="0"/>
              <a:t>Black, Text 1</a:t>
            </a:r>
            <a:r>
              <a:rPr lang="en-US" sz="1200" b="1" baseline="0" dirty="0" smtClean="0"/>
              <a:t> </a:t>
            </a:r>
            <a:r>
              <a:rPr lang="en-US" sz="1200" b="0" dirty="0" smtClean="0"/>
              <a:t>(first row, second option from the left</a:t>
            </a:r>
            <a:r>
              <a:rPr lang="en-US" sz="1200" b="0" baseline="0" dirty="0" smtClean="0"/>
              <a:t>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last stop</a:t>
            </a:r>
            <a:r>
              <a:rPr lang="en-US" sz="1200" b="0" baseline="0" dirty="0" smtClean="0"/>
              <a:t> in the slider</a:t>
            </a:r>
            <a:r>
              <a:rPr lang="en-US" sz="1200" dirty="0" smtClean="0"/>
              <a:t>, and then do the following: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dirty="0" smtClean="0"/>
              <a:t>In</a:t>
            </a:r>
            <a:r>
              <a:rPr lang="en-US" sz="1200" dirty="0" smtClean="0"/>
              <a:t>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100</a:t>
            </a:r>
            <a:r>
              <a:rPr lang="en-US" sz="1200" b="1" dirty="0" smtClean="0"/>
              <a:t>%</a:t>
            </a:r>
            <a:r>
              <a:rPr lang="en-US" sz="1200" dirty="0" smtClean="0"/>
              <a:t>.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</a:t>
            </a: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Theme Colors</a:t>
            </a:r>
            <a:r>
              <a:rPr lang="en-US" sz="1200" i="0" baseline="0" dirty="0" smtClean="0"/>
              <a:t>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</a:t>
            </a:r>
            <a:r>
              <a:rPr lang="en-US" sz="1200" b="1" baseline="0" dirty="0" smtClean="0"/>
              <a:t> Darker 25% </a:t>
            </a:r>
            <a:r>
              <a:rPr lang="en-US" sz="1200" b="0" dirty="0" smtClean="0"/>
              <a:t>(fifth row, fifth option from the left</a:t>
            </a:r>
            <a:r>
              <a:rPr lang="en-US" sz="1200" b="0" baseline="0" dirty="0" smtClean="0"/>
              <a:t>).</a:t>
            </a:r>
            <a:endParaRPr lang="en-US" sz="1200" b="0" dirty="0" smtClean="0"/>
          </a:p>
          <a:p>
            <a:endParaRPr lang="en-US" sz="1400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6" name="Slide Image Placeholder 5"/>
          <p:cNvSpPr>
            <a:spLocks noGrp="1" noRot="1" noChangeAspect="1"/>
          </p:cNvSpPr>
          <p:nvPr>
            <p:ph type="sldImg"/>
          </p:nvPr>
        </p:nvSpPr>
        <p:spPr>
          <a:xfrm>
            <a:off x="533400" y="460375"/>
            <a:ext cx="3144838" cy="2359025"/>
          </a:xfr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40000" lnSpcReduction="20000"/>
          </a:bodyPr>
          <a:lstStyle/>
          <a:p>
            <a:r>
              <a:rPr lang="en-US" sz="1400" b="1" dirty="0" smtClean="0"/>
              <a:t>Shaded</a:t>
            </a:r>
            <a:r>
              <a:rPr lang="en-US" sz="1400" b="1" baseline="0" dirty="0" smtClean="0"/>
              <a:t> text wrapped around a corner</a:t>
            </a:r>
            <a:endParaRPr lang="en-US" sz="1400" b="1" dirty="0" smtClean="0"/>
          </a:p>
          <a:p>
            <a:r>
              <a:rPr lang="en-US" sz="1400" dirty="0" smtClean="0"/>
              <a:t>(Basic)</a:t>
            </a:r>
          </a:p>
          <a:p>
            <a:endParaRPr lang="en-US" sz="1400" dirty="0" smtClean="0"/>
          </a:p>
          <a:p>
            <a:endParaRPr lang="en-US" sz="1400" dirty="0" smtClean="0"/>
          </a:p>
          <a:p>
            <a:r>
              <a:rPr lang="en-US" sz="1200" dirty="0" smtClean="0"/>
              <a:t>To</a:t>
            </a:r>
            <a:r>
              <a:rPr lang="en-US" sz="1200" baseline="0" dirty="0" smtClean="0"/>
              <a:t> reproduce the effects on this slide, do the following:</a:t>
            </a:r>
            <a:endParaRPr lang="en-US" sz="120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dirty="0" smtClean="0"/>
              <a:t>On the </a:t>
            </a:r>
            <a:r>
              <a:rPr lang="en-US" sz="1200" b="1" i="0" dirty="0" smtClean="0"/>
              <a:t>Home</a:t>
            </a:r>
            <a:r>
              <a:rPr lang="en-US" sz="1200" i="0" dirty="0" smtClean="0"/>
              <a:t> tab, in the</a:t>
            </a:r>
            <a:r>
              <a:rPr lang="en-US" sz="1200" i="0" baseline="0" dirty="0" smtClean="0"/>
              <a:t> </a:t>
            </a:r>
            <a:r>
              <a:rPr lang="en-US" sz="1200" b="1" i="0" baseline="0" dirty="0" smtClean="0"/>
              <a:t>Slides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Layout</a:t>
            </a:r>
            <a:r>
              <a:rPr lang="en-US" sz="1200" i="0" baseline="0" dirty="0" smtClean="0"/>
              <a:t>, and then click </a:t>
            </a:r>
            <a:r>
              <a:rPr lang="en-US" sz="1200" b="1" i="0" baseline="0" dirty="0" smtClean="0"/>
              <a:t>Blank</a:t>
            </a:r>
            <a:r>
              <a:rPr lang="en-US" sz="1200" i="0" baseline="0" dirty="0" smtClean="0"/>
              <a:t>.</a:t>
            </a:r>
            <a:endParaRPr lang="en-US" sz="1200" i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dirty="0" smtClean="0"/>
              <a:t>On</a:t>
            </a:r>
            <a:r>
              <a:rPr lang="en-US" sz="1200" i="0" baseline="0" dirty="0" smtClean="0"/>
              <a:t> the </a:t>
            </a:r>
            <a:r>
              <a:rPr lang="en-US" sz="1200" b="1" i="0" baseline="0" dirty="0" smtClean="0"/>
              <a:t>Insert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Text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Text Box</a:t>
            </a:r>
            <a:r>
              <a:rPr lang="en-US" sz="1200" i="0" baseline="0" dirty="0" smtClean="0"/>
              <a:t>, and then on the slide, drag to draw the text box.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Enter text in the text box, select the text, and then o</a:t>
            </a:r>
            <a:r>
              <a:rPr lang="en-US" sz="1200" i="0" dirty="0" smtClean="0"/>
              <a:t>n the </a:t>
            </a:r>
            <a:r>
              <a:rPr lang="en-US" sz="1200" b="1" i="0" dirty="0" smtClean="0"/>
              <a:t>Home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Font</a:t>
            </a:r>
            <a:r>
              <a:rPr lang="en-US" sz="1200" i="0" baseline="0" dirty="0" smtClean="0"/>
              <a:t> group, select </a:t>
            </a:r>
            <a:r>
              <a:rPr lang="en-US" sz="1200" b="1" dirty="0" smtClean="0"/>
              <a:t>Haettenschweiler</a:t>
            </a:r>
            <a:r>
              <a:rPr lang="en-US" sz="1200" b="1" i="0" baseline="0" dirty="0" smtClean="0"/>
              <a:t> </a:t>
            </a:r>
            <a:r>
              <a:rPr lang="en-US" sz="1200" i="0" baseline="0" dirty="0" smtClean="0"/>
              <a:t>from the </a:t>
            </a:r>
            <a:r>
              <a:rPr lang="en-US" sz="1200" b="1" i="0" baseline="0" dirty="0" smtClean="0"/>
              <a:t>Font</a:t>
            </a:r>
            <a:r>
              <a:rPr lang="en-US" sz="1200" i="0" baseline="0" dirty="0" smtClean="0"/>
              <a:t> list, and then select </a:t>
            </a:r>
            <a:r>
              <a:rPr lang="en-US" sz="1200" b="1" i="0" baseline="0" dirty="0" smtClean="0"/>
              <a:t>24</a:t>
            </a:r>
            <a:r>
              <a:rPr lang="en-US" sz="1200" i="0" baseline="0" dirty="0" smtClean="0"/>
              <a:t> from the </a:t>
            </a:r>
            <a:r>
              <a:rPr lang="en-US" sz="1200" b="1" i="0" baseline="0" dirty="0" smtClean="0"/>
              <a:t>Font Size </a:t>
            </a:r>
            <a:r>
              <a:rPr lang="en-US" sz="1200" b="0" i="0" baseline="0" dirty="0" smtClean="0"/>
              <a:t>list</a:t>
            </a:r>
            <a:r>
              <a:rPr lang="en-US" sz="1200" i="0" baseline="0" dirty="0" smtClean="0"/>
              <a:t>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On the </a:t>
            </a:r>
            <a:r>
              <a:rPr lang="en-US" sz="1200" b="1" i="0" baseline="0" dirty="0" smtClean="0"/>
              <a:t>Home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Paragraph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Center</a:t>
            </a:r>
            <a:r>
              <a:rPr lang="en-US" sz="1200" i="0" baseline="0" dirty="0" smtClean="0"/>
              <a:t> to center the text on the slide.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Select the text box. Under </a:t>
            </a:r>
            <a:r>
              <a:rPr lang="en-US" sz="1200" b="1" i="0" baseline="0" dirty="0" smtClean="0"/>
              <a:t>Drawing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WordArt Styles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Text Effects</a:t>
            </a:r>
            <a:r>
              <a:rPr lang="en-US" sz="1200" i="0" baseline="0" dirty="0" smtClean="0"/>
              <a:t>, point to </a:t>
            </a:r>
            <a:r>
              <a:rPr lang="en-US" sz="1200" b="1" i="0" baseline="0" dirty="0" smtClean="0"/>
              <a:t>Transform</a:t>
            </a:r>
            <a:r>
              <a:rPr lang="en-US" sz="1200" i="0" baseline="0" dirty="0" smtClean="0"/>
              <a:t>, and then under </a:t>
            </a:r>
            <a:r>
              <a:rPr lang="en-US" sz="1200" b="1" i="0" baseline="0" dirty="0" smtClean="0"/>
              <a:t>Warp</a:t>
            </a:r>
            <a:r>
              <a:rPr lang="en-US" sz="1200" i="0" baseline="0" dirty="0" smtClean="0"/>
              <a:t> click </a:t>
            </a:r>
            <a:r>
              <a:rPr lang="en-US" sz="1200" b="1" i="0" baseline="0" dirty="0" smtClean="0"/>
              <a:t>Triangle Up</a:t>
            </a:r>
            <a:r>
              <a:rPr lang="en-US" sz="1200" i="0" baseline="0" dirty="0" smtClean="0"/>
              <a:t> (first row, third option from the left).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Drag the pink diamond adjustment handle (at the left side of the text box) to adjust the amount of text warp.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Select the text. Under </a:t>
            </a:r>
            <a:r>
              <a:rPr lang="en-US" sz="1200" b="1" i="0" baseline="0" dirty="0" smtClean="0"/>
              <a:t>Drawing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WordArt Styles</a:t>
            </a:r>
            <a:r>
              <a:rPr lang="en-US" sz="1200" i="0" baseline="0" dirty="0" smtClean="0"/>
              <a:t> group, click the arrow next to </a:t>
            </a:r>
            <a:r>
              <a:rPr lang="en-US" sz="1200" b="1" i="0" baseline="0" dirty="0" smtClean="0"/>
              <a:t>Text Fill</a:t>
            </a:r>
            <a:r>
              <a:rPr lang="en-US" sz="1200" b="0" i="0" baseline="0" dirty="0" smtClean="0"/>
              <a:t>, point to </a:t>
            </a:r>
            <a:r>
              <a:rPr lang="en-US" sz="1200" b="1" i="0" baseline="0" dirty="0" smtClean="0"/>
              <a:t>Gradient</a:t>
            </a:r>
            <a:r>
              <a:rPr lang="en-US" sz="1200" b="0" i="0" baseline="0" dirty="0" smtClean="0"/>
              <a:t>, and click </a:t>
            </a:r>
            <a:r>
              <a:rPr lang="en-US" sz="1200" b="1" i="0" baseline="0" dirty="0" smtClean="0"/>
              <a:t>More Gradients</a:t>
            </a:r>
            <a:r>
              <a:rPr lang="en-US" sz="1200" b="0" i="0" baseline="0" dirty="0" smtClean="0"/>
              <a:t>. </a:t>
            </a:r>
            <a:endParaRPr lang="en-US" sz="1200" i="1" baseline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Format Text Effects </a:t>
            </a:r>
            <a:r>
              <a:rPr lang="en-US" sz="1200" baseline="0" dirty="0" smtClean="0"/>
              <a:t>dialog box, click </a:t>
            </a:r>
            <a:r>
              <a:rPr lang="en-US" sz="1200" b="1" baseline="0" dirty="0" smtClean="0"/>
              <a:t>Text Fill </a:t>
            </a:r>
            <a:r>
              <a:rPr lang="en-US" sz="1200" baseline="0" dirty="0" smtClean="0"/>
              <a:t>in the left pane, select </a:t>
            </a:r>
            <a:r>
              <a:rPr lang="en-US" sz="1200" b="1" baseline="0" dirty="0" smtClean="0"/>
              <a:t>Gradient fill </a:t>
            </a:r>
            <a:r>
              <a:rPr lang="en-US" sz="1200" baseline="0" dirty="0" smtClean="0"/>
              <a:t>in the right pane, and then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In the </a:t>
            </a:r>
            <a:r>
              <a:rPr lang="en-US" sz="1200" b="1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Type</a:t>
            </a:r>
            <a:r>
              <a:rPr lang="en-US" sz="1200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 list, select </a:t>
            </a:r>
            <a:r>
              <a:rPr lang="en-US" sz="1200" b="1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Linear</a:t>
            </a:r>
            <a:r>
              <a:rPr lang="en-US" sz="1200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Direction</a:t>
            </a:r>
            <a:r>
              <a:rPr lang="en-US" sz="1200" dirty="0" smtClean="0"/>
              <a:t>, and then</a:t>
            </a:r>
            <a:r>
              <a:rPr lang="en-US" sz="1200" baseline="0" dirty="0" smtClean="0"/>
              <a:t> click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 Right 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(first row, fourth option from the left).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Angle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box, enter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0</a:t>
            </a:r>
            <a:r>
              <a:rPr lang="en-US" sz="1200" b="1" dirty="0" smtClean="0"/>
              <a:t>°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Add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Remove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until five stops appear in the slider.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dirty="0" smtClean="0"/>
              <a:t>Also under </a:t>
            </a:r>
            <a:r>
              <a:rPr lang="en-US" sz="1200" b="1" dirty="0" smtClean="0"/>
              <a:t>Gradient stops</a:t>
            </a:r>
            <a:r>
              <a:rPr lang="en-US" sz="1200" dirty="0" smtClean="0"/>
              <a:t>, customize the gradient stops that you added as follows: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first stop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0%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Lighter 60% </a:t>
            </a:r>
            <a:r>
              <a:rPr lang="en-US" sz="1200" dirty="0" smtClean="0"/>
              <a:t>(third row, fifth option from</a:t>
            </a:r>
            <a:r>
              <a:rPr lang="en-US" sz="1200" baseline="0" dirty="0" smtClean="0"/>
              <a:t> the left</a:t>
            </a:r>
            <a:r>
              <a:rPr lang="en-US" sz="1200" dirty="0" smtClean="0"/>
              <a:t>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next stop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17%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Lighter 80% </a:t>
            </a:r>
            <a:r>
              <a:rPr lang="en-US" sz="1200" dirty="0" smtClean="0"/>
              <a:t>(second row, fifth option from the left).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next stop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50%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White, Background 1 </a:t>
            </a:r>
            <a:r>
              <a:rPr lang="en-US" sz="1200" dirty="0" smtClean="0"/>
              <a:t>(first row,</a:t>
            </a:r>
            <a:r>
              <a:rPr lang="en-US" sz="1200" baseline="0" dirty="0" smtClean="0"/>
              <a:t> first option from the left</a:t>
            </a:r>
            <a:r>
              <a:rPr lang="en-US" sz="1200" dirty="0" smtClean="0"/>
              <a:t>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next stop</a:t>
            </a:r>
            <a:r>
              <a:rPr lang="en-US" sz="1200" b="0" baseline="0" dirty="0" smtClean="0"/>
              <a:t>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51%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Lighter 40% </a:t>
            </a:r>
            <a:r>
              <a:rPr lang="en-US" sz="1200" dirty="0" smtClean="0"/>
              <a:t>(fourth row, fifth option from the left).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last stop in the slider,</a:t>
            </a:r>
            <a:r>
              <a:rPr lang="en-US" sz="1200" b="0" baseline="0" dirty="0" smtClean="0"/>
              <a:t> </a:t>
            </a:r>
            <a:r>
              <a:rPr lang="en-US" sz="1200" dirty="0" smtClean="0"/>
              <a:t>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100%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Darker 25% </a:t>
            </a:r>
            <a:r>
              <a:rPr lang="en-US" sz="1200" dirty="0" smtClean="0"/>
              <a:t>(fifth row, fifth option from the left).</a:t>
            </a:r>
          </a:p>
          <a:p>
            <a:pPr marL="228600" lvl="2" indent="-228600">
              <a:buFont typeface="+mj-lt"/>
              <a:buAutoNum type="arabicPeriod" startAt="10"/>
              <a:defRPr/>
            </a:pP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Drawing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WordArt Styles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Text Effects</a:t>
            </a:r>
            <a:r>
              <a:rPr lang="en-US" sz="1200" i="0" baseline="0" dirty="0" smtClean="0"/>
              <a:t>, point to </a:t>
            </a:r>
            <a:r>
              <a:rPr lang="en-US" sz="1200" b="1" i="0" baseline="0" dirty="0" smtClean="0"/>
              <a:t>Reflection</a:t>
            </a:r>
            <a:r>
              <a:rPr lang="en-US" sz="1200" i="0" baseline="0" dirty="0" smtClean="0"/>
              <a:t>, and then under </a:t>
            </a:r>
            <a:r>
              <a:rPr lang="en-US" sz="1200" b="1" i="0" baseline="0" dirty="0" smtClean="0"/>
              <a:t>Reflection Variations </a:t>
            </a:r>
            <a:r>
              <a:rPr lang="en-US" sz="1200" i="0" baseline="0" dirty="0" smtClean="0"/>
              <a:t>click </a:t>
            </a:r>
            <a:r>
              <a:rPr lang="en-US" sz="1200" b="1" dirty="0" smtClean="0"/>
              <a:t>Tight Reflection, touching</a:t>
            </a:r>
            <a:r>
              <a:rPr lang="en-US" sz="1200" dirty="0" smtClean="0"/>
              <a:t> (first row,</a:t>
            </a:r>
            <a:r>
              <a:rPr lang="en-US" sz="1200" baseline="0" dirty="0" smtClean="0"/>
              <a:t> first option from the left</a:t>
            </a:r>
            <a:r>
              <a:rPr lang="en-US" sz="1200" dirty="0" smtClean="0"/>
              <a:t>).</a:t>
            </a:r>
            <a:endParaRPr lang="en-US" sz="1200" i="0" baseline="0" dirty="0" smtClean="0"/>
          </a:p>
          <a:p>
            <a:pPr marL="228600" lvl="2" indent="-228600">
              <a:buFont typeface="+mj-lt"/>
              <a:buAutoNum type="arabicPeriod" startAt="10"/>
              <a:defRPr/>
            </a:pPr>
            <a:endParaRPr lang="en-US" sz="1200" i="0" baseline="0" dirty="0" smtClean="0"/>
          </a:p>
          <a:p>
            <a:endParaRPr lang="en-US" sz="1200" dirty="0" smtClean="0"/>
          </a:p>
          <a:p>
            <a:r>
              <a:rPr lang="en-US" sz="1200" dirty="0" smtClean="0"/>
              <a:t>To</a:t>
            </a:r>
            <a:r>
              <a:rPr lang="en-US" sz="1200" baseline="0" dirty="0" smtClean="0"/>
              <a:t> reproduce the background on this slide, do the following:</a:t>
            </a:r>
            <a:endParaRPr lang="en-US" sz="1200" dirty="0" smtClean="0"/>
          </a:p>
          <a:p>
            <a: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Right-click the slide background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area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then click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dialog box,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click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Fill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left pane, select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fill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right pane, and then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Type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list, select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Direction</a:t>
            </a:r>
            <a:r>
              <a:rPr lang="en-US" sz="1200" dirty="0" smtClean="0"/>
              <a:t>, and then</a:t>
            </a:r>
            <a:r>
              <a:rPr lang="en-US" sz="1200" baseline="0" dirty="0" smtClean="0"/>
              <a:t> click</a:t>
            </a:r>
            <a:r>
              <a:rPr lang="en-US" sz="1200" dirty="0" smtClean="0"/>
              <a:t>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 Down 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(first row, second option from the left).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Add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Remove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until two stops appear in the slider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dirty="0" smtClean="0"/>
              <a:t>Also under </a:t>
            </a:r>
            <a:r>
              <a:rPr lang="en-US" sz="1200" b="1" dirty="0" smtClean="0"/>
              <a:t>Gradient stops</a:t>
            </a:r>
            <a:r>
              <a:rPr lang="en-US" sz="1200" dirty="0" smtClean="0"/>
              <a:t>, customize the gradient stops that you added as follows: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first stop in the slider</a:t>
            </a:r>
            <a:r>
              <a:rPr lang="en-US" sz="1200" dirty="0" smtClean="0"/>
              <a:t>, and then do the following: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dirty="0" smtClean="0"/>
              <a:t>In</a:t>
            </a:r>
            <a:r>
              <a:rPr lang="en-US" sz="1200" dirty="0" smtClean="0"/>
              <a:t>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64</a:t>
            </a:r>
            <a:r>
              <a:rPr lang="en-US" sz="1200" b="1" dirty="0" smtClean="0"/>
              <a:t>%</a:t>
            </a:r>
            <a:r>
              <a:rPr lang="en-US" sz="1200" dirty="0" smtClean="0"/>
              <a:t>.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</a:t>
            </a: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Theme Colors</a:t>
            </a:r>
            <a:r>
              <a:rPr lang="en-US" sz="1200" i="0" baseline="0" dirty="0" smtClean="0"/>
              <a:t> </a:t>
            </a:r>
            <a:r>
              <a:rPr lang="en-US" sz="1200" dirty="0" smtClean="0"/>
              <a:t>click </a:t>
            </a:r>
            <a:r>
              <a:rPr lang="en-US" sz="1200" b="1" dirty="0" smtClean="0"/>
              <a:t>Black, Text 1</a:t>
            </a:r>
            <a:r>
              <a:rPr lang="en-US" sz="1200" b="1" baseline="0" dirty="0" smtClean="0"/>
              <a:t> </a:t>
            </a:r>
            <a:r>
              <a:rPr lang="en-US" sz="1200" b="0" dirty="0" smtClean="0"/>
              <a:t>(first row, second option from the left</a:t>
            </a:r>
            <a:r>
              <a:rPr lang="en-US" sz="1200" b="0" baseline="0" dirty="0" smtClean="0"/>
              <a:t>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last stop</a:t>
            </a:r>
            <a:r>
              <a:rPr lang="en-US" sz="1200" b="0" baseline="0" dirty="0" smtClean="0"/>
              <a:t> in the slider</a:t>
            </a:r>
            <a:r>
              <a:rPr lang="en-US" sz="1200" dirty="0" smtClean="0"/>
              <a:t>, and then do the following: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dirty="0" smtClean="0"/>
              <a:t>In</a:t>
            </a:r>
            <a:r>
              <a:rPr lang="en-US" sz="1200" dirty="0" smtClean="0"/>
              <a:t>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100</a:t>
            </a:r>
            <a:r>
              <a:rPr lang="en-US" sz="1200" b="1" dirty="0" smtClean="0"/>
              <a:t>%</a:t>
            </a:r>
            <a:r>
              <a:rPr lang="en-US" sz="1200" dirty="0" smtClean="0"/>
              <a:t>.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</a:t>
            </a: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Theme Colors</a:t>
            </a:r>
            <a:r>
              <a:rPr lang="en-US" sz="1200" i="0" baseline="0" dirty="0" smtClean="0"/>
              <a:t>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</a:t>
            </a:r>
            <a:r>
              <a:rPr lang="en-US" sz="1200" b="1" baseline="0" dirty="0" smtClean="0"/>
              <a:t> Darker 25% </a:t>
            </a:r>
            <a:r>
              <a:rPr lang="en-US" sz="1200" b="0" dirty="0" smtClean="0"/>
              <a:t>(fifth row, fifth option from the left</a:t>
            </a:r>
            <a:r>
              <a:rPr lang="en-US" sz="1200" b="0" baseline="0" dirty="0" smtClean="0"/>
              <a:t>).</a:t>
            </a:r>
            <a:endParaRPr lang="en-US" sz="1200" b="0" dirty="0" smtClean="0"/>
          </a:p>
          <a:p>
            <a:endParaRPr lang="en-US" sz="1400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6" name="Slide Image Placeholder 5"/>
          <p:cNvSpPr>
            <a:spLocks noGrp="1" noRot="1" noChangeAspect="1"/>
          </p:cNvSpPr>
          <p:nvPr>
            <p:ph type="sldImg"/>
          </p:nvPr>
        </p:nvSpPr>
        <p:spPr>
          <a:xfrm>
            <a:off x="533400" y="460375"/>
            <a:ext cx="3144838" cy="2359025"/>
          </a:xfr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40000" lnSpcReduction="20000"/>
          </a:bodyPr>
          <a:lstStyle/>
          <a:p>
            <a:r>
              <a:rPr lang="en-US" sz="1400" b="1" dirty="0" smtClean="0"/>
              <a:t>Shaded</a:t>
            </a:r>
            <a:r>
              <a:rPr lang="en-US" sz="1400" b="1" baseline="0" dirty="0" smtClean="0"/>
              <a:t> text wrapped around a corner</a:t>
            </a:r>
            <a:endParaRPr lang="en-US" sz="1400" b="1" dirty="0" smtClean="0"/>
          </a:p>
          <a:p>
            <a:r>
              <a:rPr lang="en-US" sz="1400" dirty="0" smtClean="0"/>
              <a:t>(Basic)</a:t>
            </a:r>
          </a:p>
          <a:p>
            <a:endParaRPr lang="en-US" sz="1400" dirty="0" smtClean="0"/>
          </a:p>
          <a:p>
            <a:endParaRPr lang="en-US" sz="1400" dirty="0" smtClean="0"/>
          </a:p>
          <a:p>
            <a:r>
              <a:rPr lang="en-US" sz="1200" dirty="0" smtClean="0"/>
              <a:t>To</a:t>
            </a:r>
            <a:r>
              <a:rPr lang="en-US" sz="1200" baseline="0" dirty="0" smtClean="0"/>
              <a:t> reproduce the effects on this slide, do the following:</a:t>
            </a:r>
            <a:endParaRPr lang="en-US" sz="120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dirty="0" smtClean="0"/>
              <a:t>On the </a:t>
            </a:r>
            <a:r>
              <a:rPr lang="en-US" sz="1200" b="1" i="0" dirty="0" smtClean="0"/>
              <a:t>Home</a:t>
            </a:r>
            <a:r>
              <a:rPr lang="en-US" sz="1200" i="0" dirty="0" smtClean="0"/>
              <a:t> tab, in the</a:t>
            </a:r>
            <a:r>
              <a:rPr lang="en-US" sz="1200" i="0" baseline="0" dirty="0" smtClean="0"/>
              <a:t> </a:t>
            </a:r>
            <a:r>
              <a:rPr lang="en-US" sz="1200" b="1" i="0" baseline="0" dirty="0" smtClean="0"/>
              <a:t>Slides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Layout</a:t>
            </a:r>
            <a:r>
              <a:rPr lang="en-US" sz="1200" i="0" baseline="0" dirty="0" smtClean="0"/>
              <a:t>, and then click </a:t>
            </a:r>
            <a:r>
              <a:rPr lang="en-US" sz="1200" b="1" i="0" baseline="0" dirty="0" smtClean="0"/>
              <a:t>Blank</a:t>
            </a:r>
            <a:r>
              <a:rPr lang="en-US" sz="1200" i="0" baseline="0" dirty="0" smtClean="0"/>
              <a:t>.</a:t>
            </a:r>
            <a:endParaRPr lang="en-US" sz="1200" i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dirty="0" smtClean="0"/>
              <a:t>On</a:t>
            </a:r>
            <a:r>
              <a:rPr lang="en-US" sz="1200" i="0" baseline="0" dirty="0" smtClean="0"/>
              <a:t> the </a:t>
            </a:r>
            <a:r>
              <a:rPr lang="en-US" sz="1200" b="1" i="0" baseline="0" dirty="0" smtClean="0"/>
              <a:t>Insert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Text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Text Box</a:t>
            </a:r>
            <a:r>
              <a:rPr lang="en-US" sz="1200" i="0" baseline="0" dirty="0" smtClean="0"/>
              <a:t>, and then on the slide, drag to draw the text box.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Enter text in the text box, select the text, and then o</a:t>
            </a:r>
            <a:r>
              <a:rPr lang="en-US" sz="1200" i="0" dirty="0" smtClean="0"/>
              <a:t>n the </a:t>
            </a:r>
            <a:r>
              <a:rPr lang="en-US" sz="1200" b="1" i="0" dirty="0" smtClean="0"/>
              <a:t>Home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Font</a:t>
            </a:r>
            <a:r>
              <a:rPr lang="en-US" sz="1200" i="0" baseline="0" dirty="0" smtClean="0"/>
              <a:t> group, select </a:t>
            </a:r>
            <a:r>
              <a:rPr lang="en-US" sz="1200" b="1" dirty="0" smtClean="0"/>
              <a:t>Haettenschweiler</a:t>
            </a:r>
            <a:r>
              <a:rPr lang="en-US" sz="1200" b="1" i="0" baseline="0" dirty="0" smtClean="0"/>
              <a:t> </a:t>
            </a:r>
            <a:r>
              <a:rPr lang="en-US" sz="1200" i="0" baseline="0" dirty="0" smtClean="0"/>
              <a:t>from the </a:t>
            </a:r>
            <a:r>
              <a:rPr lang="en-US" sz="1200" b="1" i="0" baseline="0" dirty="0" smtClean="0"/>
              <a:t>Font</a:t>
            </a:r>
            <a:r>
              <a:rPr lang="en-US" sz="1200" i="0" baseline="0" dirty="0" smtClean="0"/>
              <a:t> list, and then select </a:t>
            </a:r>
            <a:r>
              <a:rPr lang="en-US" sz="1200" b="1" i="0" baseline="0" dirty="0" smtClean="0"/>
              <a:t>24</a:t>
            </a:r>
            <a:r>
              <a:rPr lang="en-US" sz="1200" i="0" baseline="0" dirty="0" smtClean="0"/>
              <a:t> from the </a:t>
            </a:r>
            <a:r>
              <a:rPr lang="en-US" sz="1200" b="1" i="0" baseline="0" dirty="0" smtClean="0"/>
              <a:t>Font Size </a:t>
            </a:r>
            <a:r>
              <a:rPr lang="en-US" sz="1200" b="0" i="0" baseline="0" dirty="0" smtClean="0"/>
              <a:t>list</a:t>
            </a:r>
            <a:r>
              <a:rPr lang="en-US" sz="1200" i="0" baseline="0" dirty="0" smtClean="0"/>
              <a:t>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On the </a:t>
            </a:r>
            <a:r>
              <a:rPr lang="en-US" sz="1200" b="1" i="0" baseline="0" dirty="0" smtClean="0"/>
              <a:t>Home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Paragraph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Center</a:t>
            </a:r>
            <a:r>
              <a:rPr lang="en-US" sz="1200" i="0" baseline="0" dirty="0" smtClean="0"/>
              <a:t> to center the text on the slide.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Select the text box. Under </a:t>
            </a:r>
            <a:r>
              <a:rPr lang="en-US" sz="1200" b="1" i="0" baseline="0" dirty="0" smtClean="0"/>
              <a:t>Drawing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WordArt Styles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Text Effects</a:t>
            </a:r>
            <a:r>
              <a:rPr lang="en-US" sz="1200" i="0" baseline="0" dirty="0" smtClean="0"/>
              <a:t>, point to </a:t>
            </a:r>
            <a:r>
              <a:rPr lang="en-US" sz="1200" b="1" i="0" baseline="0" dirty="0" smtClean="0"/>
              <a:t>Transform</a:t>
            </a:r>
            <a:r>
              <a:rPr lang="en-US" sz="1200" i="0" baseline="0" dirty="0" smtClean="0"/>
              <a:t>, and then under </a:t>
            </a:r>
            <a:r>
              <a:rPr lang="en-US" sz="1200" b="1" i="0" baseline="0" dirty="0" smtClean="0"/>
              <a:t>Warp</a:t>
            </a:r>
            <a:r>
              <a:rPr lang="en-US" sz="1200" i="0" baseline="0" dirty="0" smtClean="0"/>
              <a:t> click </a:t>
            </a:r>
            <a:r>
              <a:rPr lang="en-US" sz="1200" b="1" i="0" baseline="0" dirty="0" smtClean="0"/>
              <a:t>Triangle Up</a:t>
            </a:r>
            <a:r>
              <a:rPr lang="en-US" sz="1200" i="0" baseline="0" dirty="0" smtClean="0"/>
              <a:t> (first row, third option from the left).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Drag the pink diamond adjustment handle (at the left side of the text box) to adjust the amount of text warp.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Select the text. Under </a:t>
            </a:r>
            <a:r>
              <a:rPr lang="en-US" sz="1200" b="1" i="0" baseline="0" dirty="0" smtClean="0"/>
              <a:t>Drawing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WordArt Styles</a:t>
            </a:r>
            <a:r>
              <a:rPr lang="en-US" sz="1200" i="0" baseline="0" dirty="0" smtClean="0"/>
              <a:t> group, click the arrow next to </a:t>
            </a:r>
            <a:r>
              <a:rPr lang="en-US" sz="1200" b="1" i="0" baseline="0" dirty="0" smtClean="0"/>
              <a:t>Text Fill</a:t>
            </a:r>
            <a:r>
              <a:rPr lang="en-US" sz="1200" b="0" i="0" baseline="0" dirty="0" smtClean="0"/>
              <a:t>, point to </a:t>
            </a:r>
            <a:r>
              <a:rPr lang="en-US" sz="1200" b="1" i="0" baseline="0" dirty="0" smtClean="0"/>
              <a:t>Gradient</a:t>
            </a:r>
            <a:r>
              <a:rPr lang="en-US" sz="1200" b="0" i="0" baseline="0" dirty="0" smtClean="0"/>
              <a:t>, and click </a:t>
            </a:r>
            <a:r>
              <a:rPr lang="en-US" sz="1200" b="1" i="0" baseline="0" dirty="0" smtClean="0"/>
              <a:t>More Gradients</a:t>
            </a:r>
            <a:r>
              <a:rPr lang="en-US" sz="1200" b="0" i="0" baseline="0" dirty="0" smtClean="0"/>
              <a:t>. </a:t>
            </a:r>
            <a:endParaRPr lang="en-US" sz="1200" i="1" baseline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Format Text Effects </a:t>
            </a:r>
            <a:r>
              <a:rPr lang="en-US" sz="1200" baseline="0" dirty="0" smtClean="0"/>
              <a:t>dialog box, click </a:t>
            </a:r>
            <a:r>
              <a:rPr lang="en-US" sz="1200" b="1" baseline="0" dirty="0" smtClean="0"/>
              <a:t>Text Fill </a:t>
            </a:r>
            <a:r>
              <a:rPr lang="en-US" sz="1200" baseline="0" dirty="0" smtClean="0"/>
              <a:t>in the left pane, select </a:t>
            </a:r>
            <a:r>
              <a:rPr lang="en-US" sz="1200" b="1" baseline="0" dirty="0" smtClean="0"/>
              <a:t>Gradient fill </a:t>
            </a:r>
            <a:r>
              <a:rPr lang="en-US" sz="1200" baseline="0" dirty="0" smtClean="0"/>
              <a:t>in the right pane, and then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In the </a:t>
            </a:r>
            <a:r>
              <a:rPr lang="en-US" sz="1200" b="1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Type</a:t>
            </a:r>
            <a:r>
              <a:rPr lang="en-US" sz="1200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 list, select </a:t>
            </a:r>
            <a:r>
              <a:rPr lang="en-US" sz="1200" b="1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Linear</a:t>
            </a:r>
            <a:r>
              <a:rPr lang="en-US" sz="1200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Direction</a:t>
            </a:r>
            <a:r>
              <a:rPr lang="en-US" sz="1200" dirty="0" smtClean="0"/>
              <a:t>, and then</a:t>
            </a:r>
            <a:r>
              <a:rPr lang="en-US" sz="1200" baseline="0" dirty="0" smtClean="0"/>
              <a:t> click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 Right 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(first row, fourth option from the left).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Angle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box, enter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0</a:t>
            </a:r>
            <a:r>
              <a:rPr lang="en-US" sz="1200" b="1" dirty="0" smtClean="0"/>
              <a:t>°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Add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Remove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until five stops appear in the slider.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dirty="0" smtClean="0"/>
              <a:t>Also under </a:t>
            </a:r>
            <a:r>
              <a:rPr lang="en-US" sz="1200" b="1" dirty="0" smtClean="0"/>
              <a:t>Gradient stops</a:t>
            </a:r>
            <a:r>
              <a:rPr lang="en-US" sz="1200" dirty="0" smtClean="0"/>
              <a:t>, customize the gradient stops that you added as follows: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first stop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0%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Lighter 60% </a:t>
            </a:r>
            <a:r>
              <a:rPr lang="en-US" sz="1200" dirty="0" smtClean="0"/>
              <a:t>(third row, fifth option from</a:t>
            </a:r>
            <a:r>
              <a:rPr lang="en-US" sz="1200" baseline="0" dirty="0" smtClean="0"/>
              <a:t> the left</a:t>
            </a:r>
            <a:r>
              <a:rPr lang="en-US" sz="1200" dirty="0" smtClean="0"/>
              <a:t>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next stop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17%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Lighter 80% </a:t>
            </a:r>
            <a:r>
              <a:rPr lang="en-US" sz="1200" dirty="0" smtClean="0"/>
              <a:t>(second row, fifth option from the left).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next stop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50%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White, Background 1 </a:t>
            </a:r>
            <a:r>
              <a:rPr lang="en-US" sz="1200" dirty="0" smtClean="0"/>
              <a:t>(first row,</a:t>
            </a:r>
            <a:r>
              <a:rPr lang="en-US" sz="1200" baseline="0" dirty="0" smtClean="0"/>
              <a:t> first option from the left</a:t>
            </a:r>
            <a:r>
              <a:rPr lang="en-US" sz="1200" dirty="0" smtClean="0"/>
              <a:t>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next stop</a:t>
            </a:r>
            <a:r>
              <a:rPr lang="en-US" sz="1200" b="0" baseline="0" dirty="0" smtClean="0"/>
              <a:t>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51%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Lighter 40% </a:t>
            </a:r>
            <a:r>
              <a:rPr lang="en-US" sz="1200" dirty="0" smtClean="0"/>
              <a:t>(fourth row, fifth option from the left).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last stop in the slider,</a:t>
            </a:r>
            <a:r>
              <a:rPr lang="en-US" sz="1200" b="0" baseline="0" dirty="0" smtClean="0"/>
              <a:t> </a:t>
            </a:r>
            <a:r>
              <a:rPr lang="en-US" sz="1200" dirty="0" smtClean="0"/>
              <a:t>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100%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Darker 25% </a:t>
            </a:r>
            <a:r>
              <a:rPr lang="en-US" sz="1200" dirty="0" smtClean="0"/>
              <a:t>(fifth row, fifth option from the left).</a:t>
            </a:r>
          </a:p>
          <a:p>
            <a:pPr marL="228600" lvl="2" indent="-228600">
              <a:buFont typeface="+mj-lt"/>
              <a:buAutoNum type="arabicPeriod" startAt="10"/>
              <a:defRPr/>
            </a:pP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Drawing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WordArt Styles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Text Effects</a:t>
            </a:r>
            <a:r>
              <a:rPr lang="en-US" sz="1200" i="0" baseline="0" dirty="0" smtClean="0"/>
              <a:t>, point to </a:t>
            </a:r>
            <a:r>
              <a:rPr lang="en-US" sz="1200" b="1" i="0" baseline="0" dirty="0" smtClean="0"/>
              <a:t>Reflection</a:t>
            </a:r>
            <a:r>
              <a:rPr lang="en-US" sz="1200" i="0" baseline="0" dirty="0" smtClean="0"/>
              <a:t>, and then under </a:t>
            </a:r>
            <a:r>
              <a:rPr lang="en-US" sz="1200" b="1" i="0" baseline="0" dirty="0" smtClean="0"/>
              <a:t>Reflection Variations </a:t>
            </a:r>
            <a:r>
              <a:rPr lang="en-US" sz="1200" i="0" baseline="0" dirty="0" smtClean="0"/>
              <a:t>click </a:t>
            </a:r>
            <a:r>
              <a:rPr lang="en-US" sz="1200" b="1" dirty="0" smtClean="0"/>
              <a:t>Tight Reflection, touching</a:t>
            </a:r>
            <a:r>
              <a:rPr lang="en-US" sz="1200" dirty="0" smtClean="0"/>
              <a:t> (first row,</a:t>
            </a:r>
            <a:r>
              <a:rPr lang="en-US" sz="1200" baseline="0" dirty="0" smtClean="0"/>
              <a:t> first option from the left</a:t>
            </a:r>
            <a:r>
              <a:rPr lang="en-US" sz="1200" dirty="0" smtClean="0"/>
              <a:t>).</a:t>
            </a:r>
            <a:endParaRPr lang="en-US" sz="1200" i="0" baseline="0" dirty="0" smtClean="0"/>
          </a:p>
          <a:p>
            <a:pPr marL="228600" lvl="2" indent="-228600">
              <a:buFont typeface="+mj-lt"/>
              <a:buAutoNum type="arabicPeriod" startAt="10"/>
              <a:defRPr/>
            </a:pPr>
            <a:endParaRPr lang="en-US" sz="1200" i="0" baseline="0" dirty="0" smtClean="0"/>
          </a:p>
          <a:p>
            <a:endParaRPr lang="en-US" sz="1200" dirty="0" smtClean="0"/>
          </a:p>
          <a:p>
            <a:r>
              <a:rPr lang="en-US" sz="1200" dirty="0" smtClean="0"/>
              <a:t>To</a:t>
            </a:r>
            <a:r>
              <a:rPr lang="en-US" sz="1200" baseline="0" dirty="0" smtClean="0"/>
              <a:t> reproduce the background on this slide, do the following:</a:t>
            </a:r>
            <a:endParaRPr lang="en-US" sz="1200" dirty="0" smtClean="0"/>
          </a:p>
          <a:p>
            <a: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Right-click the slide background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area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then click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dialog box,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click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Fill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left pane, select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fill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right pane, and then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Type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list, select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Direction</a:t>
            </a:r>
            <a:r>
              <a:rPr lang="en-US" sz="1200" dirty="0" smtClean="0"/>
              <a:t>, and then</a:t>
            </a:r>
            <a:r>
              <a:rPr lang="en-US" sz="1200" baseline="0" dirty="0" smtClean="0"/>
              <a:t> click</a:t>
            </a:r>
            <a:r>
              <a:rPr lang="en-US" sz="1200" dirty="0" smtClean="0"/>
              <a:t>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 Down 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(first row, second option from the left).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Add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Remove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until two stops appear in the slider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dirty="0" smtClean="0"/>
              <a:t>Also under </a:t>
            </a:r>
            <a:r>
              <a:rPr lang="en-US" sz="1200" b="1" dirty="0" smtClean="0"/>
              <a:t>Gradient stops</a:t>
            </a:r>
            <a:r>
              <a:rPr lang="en-US" sz="1200" dirty="0" smtClean="0"/>
              <a:t>, customize the gradient stops that you added as follows: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first stop in the slider</a:t>
            </a:r>
            <a:r>
              <a:rPr lang="en-US" sz="1200" dirty="0" smtClean="0"/>
              <a:t>, and then do the following: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dirty="0" smtClean="0"/>
              <a:t>In</a:t>
            </a:r>
            <a:r>
              <a:rPr lang="en-US" sz="1200" dirty="0" smtClean="0"/>
              <a:t>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64</a:t>
            </a:r>
            <a:r>
              <a:rPr lang="en-US" sz="1200" b="1" dirty="0" smtClean="0"/>
              <a:t>%</a:t>
            </a:r>
            <a:r>
              <a:rPr lang="en-US" sz="1200" dirty="0" smtClean="0"/>
              <a:t>.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</a:t>
            </a: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Theme Colors</a:t>
            </a:r>
            <a:r>
              <a:rPr lang="en-US" sz="1200" i="0" baseline="0" dirty="0" smtClean="0"/>
              <a:t> </a:t>
            </a:r>
            <a:r>
              <a:rPr lang="en-US" sz="1200" dirty="0" smtClean="0"/>
              <a:t>click </a:t>
            </a:r>
            <a:r>
              <a:rPr lang="en-US" sz="1200" b="1" dirty="0" smtClean="0"/>
              <a:t>Black, Text 1</a:t>
            </a:r>
            <a:r>
              <a:rPr lang="en-US" sz="1200" b="1" baseline="0" dirty="0" smtClean="0"/>
              <a:t> </a:t>
            </a:r>
            <a:r>
              <a:rPr lang="en-US" sz="1200" b="0" dirty="0" smtClean="0"/>
              <a:t>(first row, second option from the left</a:t>
            </a:r>
            <a:r>
              <a:rPr lang="en-US" sz="1200" b="0" baseline="0" dirty="0" smtClean="0"/>
              <a:t>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last stop</a:t>
            </a:r>
            <a:r>
              <a:rPr lang="en-US" sz="1200" b="0" baseline="0" dirty="0" smtClean="0"/>
              <a:t> in the slider</a:t>
            </a:r>
            <a:r>
              <a:rPr lang="en-US" sz="1200" dirty="0" smtClean="0"/>
              <a:t>, and then do the following: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dirty="0" smtClean="0"/>
              <a:t>In</a:t>
            </a:r>
            <a:r>
              <a:rPr lang="en-US" sz="1200" dirty="0" smtClean="0"/>
              <a:t>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100</a:t>
            </a:r>
            <a:r>
              <a:rPr lang="en-US" sz="1200" b="1" dirty="0" smtClean="0"/>
              <a:t>%</a:t>
            </a:r>
            <a:r>
              <a:rPr lang="en-US" sz="1200" dirty="0" smtClean="0"/>
              <a:t>.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</a:t>
            </a: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Theme Colors</a:t>
            </a:r>
            <a:r>
              <a:rPr lang="en-US" sz="1200" i="0" baseline="0" dirty="0" smtClean="0"/>
              <a:t>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</a:t>
            </a:r>
            <a:r>
              <a:rPr lang="en-US" sz="1200" b="1" baseline="0" dirty="0" smtClean="0"/>
              <a:t> Darker 25% </a:t>
            </a:r>
            <a:r>
              <a:rPr lang="en-US" sz="1200" b="0" dirty="0" smtClean="0"/>
              <a:t>(fifth row, fifth option from the left</a:t>
            </a:r>
            <a:r>
              <a:rPr lang="en-US" sz="1200" b="0" baseline="0" dirty="0" smtClean="0"/>
              <a:t>).</a:t>
            </a:r>
            <a:endParaRPr lang="en-US" sz="1200" b="0" dirty="0" smtClean="0"/>
          </a:p>
          <a:p>
            <a:endParaRPr lang="en-US" sz="1400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6" name="Slide Image Placeholder 5"/>
          <p:cNvSpPr>
            <a:spLocks noGrp="1" noRot="1" noChangeAspect="1"/>
          </p:cNvSpPr>
          <p:nvPr>
            <p:ph type="sldImg"/>
          </p:nvPr>
        </p:nvSpPr>
        <p:spPr>
          <a:xfrm>
            <a:off x="533400" y="460375"/>
            <a:ext cx="3144838" cy="2359025"/>
          </a:xfr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40000" lnSpcReduction="20000"/>
          </a:bodyPr>
          <a:lstStyle/>
          <a:p>
            <a:r>
              <a:rPr lang="en-US" sz="1400" b="1" dirty="0" smtClean="0"/>
              <a:t>Shaded</a:t>
            </a:r>
            <a:r>
              <a:rPr lang="en-US" sz="1400" b="1" baseline="0" dirty="0" smtClean="0"/>
              <a:t> text wrapped around a corner</a:t>
            </a:r>
            <a:endParaRPr lang="en-US" sz="1400" b="1" dirty="0" smtClean="0"/>
          </a:p>
          <a:p>
            <a:r>
              <a:rPr lang="en-US" sz="1400" dirty="0" smtClean="0"/>
              <a:t>(Basic)</a:t>
            </a:r>
          </a:p>
          <a:p>
            <a:endParaRPr lang="en-US" sz="1400" dirty="0" smtClean="0"/>
          </a:p>
          <a:p>
            <a:endParaRPr lang="en-US" sz="1400" dirty="0" smtClean="0"/>
          </a:p>
          <a:p>
            <a:r>
              <a:rPr lang="en-US" sz="1200" dirty="0" smtClean="0"/>
              <a:t>To</a:t>
            </a:r>
            <a:r>
              <a:rPr lang="en-US" sz="1200" baseline="0" dirty="0" smtClean="0"/>
              <a:t> reproduce the effects on this slide, do the following:</a:t>
            </a:r>
            <a:endParaRPr lang="en-US" sz="120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dirty="0" smtClean="0"/>
              <a:t>On the </a:t>
            </a:r>
            <a:r>
              <a:rPr lang="en-US" sz="1200" b="1" i="0" dirty="0" smtClean="0"/>
              <a:t>Home</a:t>
            </a:r>
            <a:r>
              <a:rPr lang="en-US" sz="1200" i="0" dirty="0" smtClean="0"/>
              <a:t> tab, in the</a:t>
            </a:r>
            <a:r>
              <a:rPr lang="en-US" sz="1200" i="0" baseline="0" dirty="0" smtClean="0"/>
              <a:t> </a:t>
            </a:r>
            <a:r>
              <a:rPr lang="en-US" sz="1200" b="1" i="0" baseline="0" dirty="0" smtClean="0"/>
              <a:t>Slides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Layout</a:t>
            </a:r>
            <a:r>
              <a:rPr lang="en-US" sz="1200" i="0" baseline="0" dirty="0" smtClean="0"/>
              <a:t>, and then click </a:t>
            </a:r>
            <a:r>
              <a:rPr lang="en-US" sz="1200" b="1" i="0" baseline="0" dirty="0" smtClean="0"/>
              <a:t>Blank</a:t>
            </a:r>
            <a:r>
              <a:rPr lang="en-US" sz="1200" i="0" baseline="0" dirty="0" smtClean="0"/>
              <a:t>.</a:t>
            </a:r>
            <a:endParaRPr lang="en-US" sz="1200" i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dirty="0" smtClean="0"/>
              <a:t>On</a:t>
            </a:r>
            <a:r>
              <a:rPr lang="en-US" sz="1200" i="0" baseline="0" dirty="0" smtClean="0"/>
              <a:t> the </a:t>
            </a:r>
            <a:r>
              <a:rPr lang="en-US" sz="1200" b="1" i="0" baseline="0" dirty="0" smtClean="0"/>
              <a:t>Insert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Text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Text Box</a:t>
            </a:r>
            <a:r>
              <a:rPr lang="en-US" sz="1200" i="0" baseline="0" dirty="0" smtClean="0"/>
              <a:t>, and then on the slide, drag to draw the text box.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Enter text in the text box, select the text, and then o</a:t>
            </a:r>
            <a:r>
              <a:rPr lang="en-US" sz="1200" i="0" dirty="0" smtClean="0"/>
              <a:t>n the </a:t>
            </a:r>
            <a:r>
              <a:rPr lang="en-US" sz="1200" b="1" i="0" dirty="0" smtClean="0"/>
              <a:t>Home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Font</a:t>
            </a:r>
            <a:r>
              <a:rPr lang="en-US" sz="1200" i="0" baseline="0" dirty="0" smtClean="0"/>
              <a:t> group, select </a:t>
            </a:r>
            <a:r>
              <a:rPr lang="en-US" sz="1200" b="1" dirty="0" smtClean="0"/>
              <a:t>Haettenschweiler</a:t>
            </a:r>
            <a:r>
              <a:rPr lang="en-US" sz="1200" b="1" i="0" baseline="0" dirty="0" smtClean="0"/>
              <a:t> </a:t>
            </a:r>
            <a:r>
              <a:rPr lang="en-US" sz="1200" i="0" baseline="0" dirty="0" smtClean="0"/>
              <a:t>from the </a:t>
            </a:r>
            <a:r>
              <a:rPr lang="en-US" sz="1200" b="1" i="0" baseline="0" dirty="0" smtClean="0"/>
              <a:t>Font</a:t>
            </a:r>
            <a:r>
              <a:rPr lang="en-US" sz="1200" i="0" baseline="0" dirty="0" smtClean="0"/>
              <a:t> list, and then select </a:t>
            </a:r>
            <a:r>
              <a:rPr lang="en-US" sz="1200" b="1" i="0" baseline="0" dirty="0" smtClean="0"/>
              <a:t>24</a:t>
            </a:r>
            <a:r>
              <a:rPr lang="en-US" sz="1200" i="0" baseline="0" dirty="0" smtClean="0"/>
              <a:t> from the </a:t>
            </a:r>
            <a:r>
              <a:rPr lang="en-US" sz="1200" b="1" i="0" baseline="0" dirty="0" smtClean="0"/>
              <a:t>Font Size </a:t>
            </a:r>
            <a:r>
              <a:rPr lang="en-US" sz="1200" b="0" i="0" baseline="0" dirty="0" smtClean="0"/>
              <a:t>list</a:t>
            </a:r>
            <a:r>
              <a:rPr lang="en-US" sz="1200" i="0" baseline="0" dirty="0" smtClean="0"/>
              <a:t>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On the </a:t>
            </a:r>
            <a:r>
              <a:rPr lang="en-US" sz="1200" b="1" i="0" baseline="0" dirty="0" smtClean="0"/>
              <a:t>Home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Paragraph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Center</a:t>
            </a:r>
            <a:r>
              <a:rPr lang="en-US" sz="1200" i="0" baseline="0" dirty="0" smtClean="0"/>
              <a:t> to center the text on the slide.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Select the text box. Under </a:t>
            </a:r>
            <a:r>
              <a:rPr lang="en-US" sz="1200" b="1" i="0" baseline="0" dirty="0" smtClean="0"/>
              <a:t>Drawing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WordArt Styles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Text Effects</a:t>
            </a:r>
            <a:r>
              <a:rPr lang="en-US" sz="1200" i="0" baseline="0" dirty="0" smtClean="0"/>
              <a:t>, point to </a:t>
            </a:r>
            <a:r>
              <a:rPr lang="en-US" sz="1200" b="1" i="0" baseline="0" dirty="0" smtClean="0"/>
              <a:t>Transform</a:t>
            </a:r>
            <a:r>
              <a:rPr lang="en-US" sz="1200" i="0" baseline="0" dirty="0" smtClean="0"/>
              <a:t>, and then under </a:t>
            </a:r>
            <a:r>
              <a:rPr lang="en-US" sz="1200" b="1" i="0" baseline="0" dirty="0" smtClean="0"/>
              <a:t>Warp</a:t>
            </a:r>
            <a:r>
              <a:rPr lang="en-US" sz="1200" i="0" baseline="0" dirty="0" smtClean="0"/>
              <a:t> click </a:t>
            </a:r>
            <a:r>
              <a:rPr lang="en-US" sz="1200" b="1" i="0" baseline="0" dirty="0" smtClean="0"/>
              <a:t>Triangle Up</a:t>
            </a:r>
            <a:r>
              <a:rPr lang="en-US" sz="1200" i="0" baseline="0" dirty="0" smtClean="0"/>
              <a:t> (first row, third option from the left).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Drag the pink diamond adjustment handle (at the left side of the text box) to adjust the amount of text warp.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Select the text. Under </a:t>
            </a:r>
            <a:r>
              <a:rPr lang="en-US" sz="1200" b="1" i="0" baseline="0" dirty="0" smtClean="0"/>
              <a:t>Drawing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WordArt Styles</a:t>
            </a:r>
            <a:r>
              <a:rPr lang="en-US" sz="1200" i="0" baseline="0" dirty="0" smtClean="0"/>
              <a:t> group, click the arrow next to </a:t>
            </a:r>
            <a:r>
              <a:rPr lang="en-US" sz="1200" b="1" i="0" baseline="0" dirty="0" smtClean="0"/>
              <a:t>Text Fill</a:t>
            </a:r>
            <a:r>
              <a:rPr lang="en-US" sz="1200" b="0" i="0" baseline="0" dirty="0" smtClean="0"/>
              <a:t>, point to </a:t>
            </a:r>
            <a:r>
              <a:rPr lang="en-US" sz="1200" b="1" i="0" baseline="0" dirty="0" smtClean="0"/>
              <a:t>Gradient</a:t>
            </a:r>
            <a:r>
              <a:rPr lang="en-US" sz="1200" b="0" i="0" baseline="0" dirty="0" smtClean="0"/>
              <a:t>, and click </a:t>
            </a:r>
            <a:r>
              <a:rPr lang="en-US" sz="1200" b="1" i="0" baseline="0" dirty="0" smtClean="0"/>
              <a:t>More Gradients</a:t>
            </a:r>
            <a:r>
              <a:rPr lang="en-US" sz="1200" b="0" i="0" baseline="0" dirty="0" smtClean="0"/>
              <a:t>. </a:t>
            </a:r>
            <a:endParaRPr lang="en-US" sz="1200" i="1" baseline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Format Text Effects </a:t>
            </a:r>
            <a:r>
              <a:rPr lang="en-US" sz="1200" baseline="0" dirty="0" smtClean="0"/>
              <a:t>dialog box, click </a:t>
            </a:r>
            <a:r>
              <a:rPr lang="en-US" sz="1200" b="1" baseline="0" dirty="0" smtClean="0"/>
              <a:t>Text Fill </a:t>
            </a:r>
            <a:r>
              <a:rPr lang="en-US" sz="1200" baseline="0" dirty="0" smtClean="0"/>
              <a:t>in the left pane, select </a:t>
            </a:r>
            <a:r>
              <a:rPr lang="en-US" sz="1200" b="1" baseline="0" dirty="0" smtClean="0"/>
              <a:t>Gradient fill </a:t>
            </a:r>
            <a:r>
              <a:rPr lang="en-US" sz="1200" baseline="0" dirty="0" smtClean="0"/>
              <a:t>in the right pane, and then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In the </a:t>
            </a:r>
            <a:r>
              <a:rPr lang="en-US" sz="1200" b="1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Type</a:t>
            </a:r>
            <a:r>
              <a:rPr lang="en-US" sz="1200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 list, select </a:t>
            </a:r>
            <a:r>
              <a:rPr lang="en-US" sz="1200" b="1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Linear</a:t>
            </a:r>
            <a:r>
              <a:rPr lang="en-US" sz="1200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Direction</a:t>
            </a:r>
            <a:r>
              <a:rPr lang="en-US" sz="1200" dirty="0" smtClean="0"/>
              <a:t>, and then</a:t>
            </a:r>
            <a:r>
              <a:rPr lang="en-US" sz="1200" baseline="0" dirty="0" smtClean="0"/>
              <a:t> click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 Right 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(first row, fourth option from the left).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Angle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box, enter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0</a:t>
            </a:r>
            <a:r>
              <a:rPr lang="en-US" sz="1200" b="1" dirty="0" smtClean="0"/>
              <a:t>°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Add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Remove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until five stops appear in the slider.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dirty="0" smtClean="0"/>
              <a:t>Also under </a:t>
            </a:r>
            <a:r>
              <a:rPr lang="en-US" sz="1200" b="1" dirty="0" smtClean="0"/>
              <a:t>Gradient stops</a:t>
            </a:r>
            <a:r>
              <a:rPr lang="en-US" sz="1200" dirty="0" smtClean="0"/>
              <a:t>, customize the gradient stops that you added as follows: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first stop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0%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Lighter 60% </a:t>
            </a:r>
            <a:r>
              <a:rPr lang="en-US" sz="1200" dirty="0" smtClean="0"/>
              <a:t>(third row, fifth option from</a:t>
            </a:r>
            <a:r>
              <a:rPr lang="en-US" sz="1200" baseline="0" dirty="0" smtClean="0"/>
              <a:t> the left</a:t>
            </a:r>
            <a:r>
              <a:rPr lang="en-US" sz="1200" dirty="0" smtClean="0"/>
              <a:t>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next stop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17%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Lighter 80% </a:t>
            </a:r>
            <a:r>
              <a:rPr lang="en-US" sz="1200" dirty="0" smtClean="0"/>
              <a:t>(second row, fifth option from the left).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next stop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50%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White, Background 1 </a:t>
            </a:r>
            <a:r>
              <a:rPr lang="en-US" sz="1200" dirty="0" smtClean="0"/>
              <a:t>(first row,</a:t>
            </a:r>
            <a:r>
              <a:rPr lang="en-US" sz="1200" baseline="0" dirty="0" smtClean="0"/>
              <a:t> first option from the left</a:t>
            </a:r>
            <a:r>
              <a:rPr lang="en-US" sz="1200" dirty="0" smtClean="0"/>
              <a:t>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next stop</a:t>
            </a:r>
            <a:r>
              <a:rPr lang="en-US" sz="1200" b="0" baseline="0" dirty="0" smtClean="0"/>
              <a:t>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51%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Lighter 40% </a:t>
            </a:r>
            <a:r>
              <a:rPr lang="en-US" sz="1200" dirty="0" smtClean="0"/>
              <a:t>(fourth row, fifth option from the left).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last stop in the slider,</a:t>
            </a:r>
            <a:r>
              <a:rPr lang="en-US" sz="1200" b="0" baseline="0" dirty="0" smtClean="0"/>
              <a:t> </a:t>
            </a:r>
            <a:r>
              <a:rPr lang="en-US" sz="1200" dirty="0" smtClean="0"/>
              <a:t>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100%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Darker 25% </a:t>
            </a:r>
            <a:r>
              <a:rPr lang="en-US" sz="1200" dirty="0" smtClean="0"/>
              <a:t>(fifth row, fifth option from the left).</a:t>
            </a:r>
          </a:p>
          <a:p>
            <a:pPr marL="228600" lvl="2" indent="-228600">
              <a:buFont typeface="+mj-lt"/>
              <a:buAutoNum type="arabicPeriod" startAt="10"/>
              <a:defRPr/>
            </a:pP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Drawing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WordArt Styles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Text Effects</a:t>
            </a:r>
            <a:r>
              <a:rPr lang="en-US" sz="1200" i="0" baseline="0" dirty="0" smtClean="0"/>
              <a:t>, point to </a:t>
            </a:r>
            <a:r>
              <a:rPr lang="en-US" sz="1200" b="1" i="0" baseline="0" dirty="0" smtClean="0"/>
              <a:t>Reflection</a:t>
            </a:r>
            <a:r>
              <a:rPr lang="en-US" sz="1200" i="0" baseline="0" dirty="0" smtClean="0"/>
              <a:t>, and then under </a:t>
            </a:r>
            <a:r>
              <a:rPr lang="en-US" sz="1200" b="1" i="0" baseline="0" dirty="0" smtClean="0"/>
              <a:t>Reflection Variations </a:t>
            </a:r>
            <a:r>
              <a:rPr lang="en-US" sz="1200" i="0" baseline="0" dirty="0" smtClean="0"/>
              <a:t>click </a:t>
            </a:r>
            <a:r>
              <a:rPr lang="en-US" sz="1200" b="1" dirty="0" smtClean="0"/>
              <a:t>Tight Reflection, touching</a:t>
            </a:r>
            <a:r>
              <a:rPr lang="en-US" sz="1200" dirty="0" smtClean="0"/>
              <a:t> (first row,</a:t>
            </a:r>
            <a:r>
              <a:rPr lang="en-US" sz="1200" baseline="0" dirty="0" smtClean="0"/>
              <a:t> first option from the left</a:t>
            </a:r>
            <a:r>
              <a:rPr lang="en-US" sz="1200" dirty="0" smtClean="0"/>
              <a:t>).</a:t>
            </a:r>
            <a:endParaRPr lang="en-US" sz="1200" i="0" baseline="0" dirty="0" smtClean="0"/>
          </a:p>
          <a:p>
            <a:pPr marL="228600" lvl="2" indent="-228600">
              <a:buFont typeface="+mj-lt"/>
              <a:buAutoNum type="arabicPeriod" startAt="10"/>
              <a:defRPr/>
            </a:pPr>
            <a:endParaRPr lang="en-US" sz="1200" i="0" baseline="0" dirty="0" smtClean="0"/>
          </a:p>
          <a:p>
            <a:endParaRPr lang="en-US" sz="1200" dirty="0" smtClean="0"/>
          </a:p>
          <a:p>
            <a:r>
              <a:rPr lang="en-US" sz="1200" dirty="0" smtClean="0"/>
              <a:t>To</a:t>
            </a:r>
            <a:r>
              <a:rPr lang="en-US" sz="1200" baseline="0" dirty="0" smtClean="0"/>
              <a:t> reproduce the background on this slide, do the following:</a:t>
            </a:r>
            <a:endParaRPr lang="en-US" sz="1200" dirty="0" smtClean="0"/>
          </a:p>
          <a:p>
            <a: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Right-click the slide background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area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then click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dialog box,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click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Fill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left pane, select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fill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right pane, and then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Type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list, select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Direction</a:t>
            </a:r>
            <a:r>
              <a:rPr lang="en-US" sz="1200" dirty="0" smtClean="0"/>
              <a:t>, and then</a:t>
            </a:r>
            <a:r>
              <a:rPr lang="en-US" sz="1200" baseline="0" dirty="0" smtClean="0"/>
              <a:t> click</a:t>
            </a:r>
            <a:r>
              <a:rPr lang="en-US" sz="1200" dirty="0" smtClean="0"/>
              <a:t>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 Down 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(first row, second option from the left).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Add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Remove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until two stops appear in the slider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dirty="0" smtClean="0"/>
              <a:t>Also under </a:t>
            </a:r>
            <a:r>
              <a:rPr lang="en-US" sz="1200" b="1" dirty="0" smtClean="0"/>
              <a:t>Gradient stops</a:t>
            </a:r>
            <a:r>
              <a:rPr lang="en-US" sz="1200" dirty="0" smtClean="0"/>
              <a:t>, customize the gradient stops that you added as follows: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first stop in the slider</a:t>
            </a:r>
            <a:r>
              <a:rPr lang="en-US" sz="1200" dirty="0" smtClean="0"/>
              <a:t>, and then do the following: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dirty="0" smtClean="0"/>
              <a:t>In</a:t>
            </a:r>
            <a:r>
              <a:rPr lang="en-US" sz="1200" dirty="0" smtClean="0"/>
              <a:t>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64</a:t>
            </a:r>
            <a:r>
              <a:rPr lang="en-US" sz="1200" b="1" dirty="0" smtClean="0"/>
              <a:t>%</a:t>
            </a:r>
            <a:r>
              <a:rPr lang="en-US" sz="1200" dirty="0" smtClean="0"/>
              <a:t>.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</a:t>
            </a: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Theme Colors</a:t>
            </a:r>
            <a:r>
              <a:rPr lang="en-US" sz="1200" i="0" baseline="0" dirty="0" smtClean="0"/>
              <a:t> </a:t>
            </a:r>
            <a:r>
              <a:rPr lang="en-US" sz="1200" dirty="0" smtClean="0"/>
              <a:t>click </a:t>
            </a:r>
            <a:r>
              <a:rPr lang="en-US" sz="1200" b="1" dirty="0" smtClean="0"/>
              <a:t>Black, Text 1</a:t>
            </a:r>
            <a:r>
              <a:rPr lang="en-US" sz="1200" b="1" baseline="0" dirty="0" smtClean="0"/>
              <a:t> </a:t>
            </a:r>
            <a:r>
              <a:rPr lang="en-US" sz="1200" b="0" dirty="0" smtClean="0"/>
              <a:t>(first row, second option from the left</a:t>
            </a:r>
            <a:r>
              <a:rPr lang="en-US" sz="1200" b="0" baseline="0" dirty="0" smtClean="0"/>
              <a:t>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last stop</a:t>
            </a:r>
            <a:r>
              <a:rPr lang="en-US" sz="1200" b="0" baseline="0" dirty="0" smtClean="0"/>
              <a:t> in the slider</a:t>
            </a:r>
            <a:r>
              <a:rPr lang="en-US" sz="1200" dirty="0" smtClean="0"/>
              <a:t>, and then do the following: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dirty="0" smtClean="0"/>
              <a:t>In</a:t>
            </a:r>
            <a:r>
              <a:rPr lang="en-US" sz="1200" dirty="0" smtClean="0"/>
              <a:t>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100</a:t>
            </a:r>
            <a:r>
              <a:rPr lang="en-US" sz="1200" b="1" dirty="0" smtClean="0"/>
              <a:t>%</a:t>
            </a:r>
            <a:r>
              <a:rPr lang="en-US" sz="1200" dirty="0" smtClean="0"/>
              <a:t>.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</a:t>
            </a: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Theme Colors</a:t>
            </a:r>
            <a:r>
              <a:rPr lang="en-US" sz="1200" i="0" baseline="0" dirty="0" smtClean="0"/>
              <a:t>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</a:t>
            </a:r>
            <a:r>
              <a:rPr lang="en-US" sz="1200" b="1" baseline="0" dirty="0" smtClean="0"/>
              <a:t> Darker 25% </a:t>
            </a:r>
            <a:r>
              <a:rPr lang="en-US" sz="1200" b="0" dirty="0" smtClean="0"/>
              <a:t>(fifth row, fifth option from the left</a:t>
            </a:r>
            <a:r>
              <a:rPr lang="en-US" sz="1200" b="0" baseline="0" dirty="0" smtClean="0"/>
              <a:t>).</a:t>
            </a:r>
            <a:endParaRPr lang="en-US" sz="1200" b="0" dirty="0" smtClean="0"/>
          </a:p>
          <a:p>
            <a:endParaRPr lang="en-US" sz="1400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6" name="Slide Image Placeholder 5"/>
          <p:cNvSpPr>
            <a:spLocks noGrp="1" noRot="1" noChangeAspect="1"/>
          </p:cNvSpPr>
          <p:nvPr>
            <p:ph type="sldImg"/>
          </p:nvPr>
        </p:nvSpPr>
        <p:spPr>
          <a:xfrm>
            <a:off x="533400" y="460375"/>
            <a:ext cx="3144838" cy="2359025"/>
          </a:xfr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40000" lnSpcReduction="20000"/>
          </a:bodyPr>
          <a:lstStyle/>
          <a:p>
            <a:r>
              <a:rPr lang="en-US" sz="1400" b="1" dirty="0" smtClean="0"/>
              <a:t>Shaded</a:t>
            </a:r>
            <a:r>
              <a:rPr lang="en-US" sz="1400" b="1" baseline="0" dirty="0" smtClean="0"/>
              <a:t> text wrapped around a corner</a:t>
            </a:r>
            <a:endParaRPr lang="en-US" sz="1400" b="1" dirty="0" smtClean="0"/>
          </a:p>
          <a:p>
            <a:r>
              <a:rPr lang="en-US" sz="1400" dirty="0" smtClean="0"/>
              <a:t>(Basic)</a:t>
            </a:r>
          </a:p>
          <a:p>
            <a:endParaRPr lang="en-US" sz="1400" dirty="0" smtClean="0"/>
          </a:p>
          <a:p>
            <a:endParaRPr lang="en-US" sz="1400" dirty="0" smtClean="0"/>
          </a:p>
          <a:p>
            <a:r>
              <a:rPr lang="en-US" sz="1200" dirty="0" smtClean="0"/>
              <a:t>To</a:t>
            </a:r>
            <a:r>
              <a:rPr lang="en-US" sz="1200" baseline="0" dirty="0" smtClean="0"/>
              <a:t> reproduce the effects on this slide, do the following:</a:t>
            </a:r>
            <a:endParaRPr lang="en-US" sz="120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dirty="0" smtClean="0"/>
              <a:t>On the </a:t>
            </a:r>
            <a:r>
              <a:rPr lang="en-US" sz="1200" b="1" i="0" dirty="0" smtClean="0"/>
              <a:t>Home</a:t>
            </a:r>
            <a:r>
              <a:rPr lang="en-US" sz="1200" i="0" dirty="0" smtClean="0"/>
              <a:t> tab, in the</a:t>
            </a:r>
            <a:r>
              <a:rPr lang="en-US" sz="1200" i="0" baseline="0" dirty="0" smtClean="0"/>
              <a:t> </a:t>
            </a:r>
            <a:r>
              <a:rPr lang="en-US" sz="1200" b="1" i="0" baseline="0" dirty="0" smtClean="0"/>
              <a:t>Slides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Layout</a:t>
            </a:r>
            <a:r>
              <a:rPr lang="en-US" sz="1200" i="0" baseline="0" dirty="0" smtClean="0"/>
              <a:t>, and then click </a:t>
            </a:r>
            <a:r>
              <a:rPr lang="en-US" sz="1200" b="1" i="0" baseline="0" dirty="0" smtClean="0"/>
              <a:t>Blank</a:t>
            </a:r>
            <a:r>
              <a:rPr lang="en-US" sz="1200" i="0" baseline="0" dirty="0" smtClean="0"/>
              <a:t>.</a:t>
            </a:r>
            <a:endParaRPr lang="en-US" sz="1200" i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dirty="0" smtClean="0"/>
              <a:t>On</a:t>
            </a:r>
            <a:r>
              <a:rPr lang="en-US" sz="1200" i="0" baseline="0" dirty="0" smtClean="0"/>
              <a:t> the </a:t>
            </a:r>
            <a:r>
              <a:rPr lang="en-US" sz="1200" b="1" i="0" baseline="0" dirty="0" smtClean="0"/>
              <a:t>Insert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Text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Text Box</a:t>
            </a:r>
            <a:r>
              <a:rPr lang="en-US" sz="1200" i="0" baseline="0" dirty="0" smtClean="0"/>
              <a:t>, and then on the slide, drag to draw the text box.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Enter text in the text box, select the text, and then o</a:t>
            </a:r>
            <a:r>
              <a:rPr lang="en-US" sz="1200" i="0" dirty="0" smtClean="0"/>
              <a:t>n the </a:t>
            </a:r>
            <a:r>
              <a:rPr lang="en-US" sz="1200" b="1" i="0" dirty="0" smtClean="0"/>
              <a:t>Home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Font</a:t>
            </a:r>
            <a:r>
              <a:rPr lang="en-US" sz="1200" i="0" baseline="0" dirty="0" smtClean="0"/>
              <a:t> group, select </a:t>
            </a:r>
            <a:r>
              <a:rPr lang="en-US" sz="1200" b="1" dirty="0" smtClean="0"/>
              <a:t>Haettenschweiler</a:t>
            </a:r>
            <a:r>
              <a:rPr lang="en-US" sz="1200" b="1" i="0" baseline="0" dirty="0" smtClean="0"/>
              <a:t> </a:t>
            </a:r>
            <a:r>
              <a:rPr lang="en-US" sz="1200" i="0" baseline="0" dirty="0" smtClean="0"/>
              <a:t>from the </a:t>
            </a:r>
            <a:r>
              <a:rPr lang="en-US" sz="1200" b="1" i="0" baseline="0" dirty="0" smtClean="0"/>
              <a:t>Font</a:t>
            </a:r>
            <a:r>
              <a:rPr lang="en-US" sz="1200" i="0" baseline="0" dirty="0" smtClean="0"/>
              <a:t> list, and then select </a:t>
            </a:r>
            <a:r>
              <a:rPr lang="en-US" sz="1200" b="1" i="0" baseline="0" dirty="0" smtClean="0"/>
              <a:t>24</a:t>
            </a:r>
            <a:r>
              <a:rPr lang="en-US" sz="1200" i="0" baseline="0" dirty="0" smtClean="0"/>
              <a:t> from the </a:t>
            </a:r>
            <a:r>
              <a:rPr lang="en-US" sz="1200" b="1" i="0" baseline="0" dirty="0" smtClean="0"/>
              <a:t>Font Size </a:t>
            </a:r>
            <a:r>
              <a:rPr lang="en-US" sz="1200" b="0" i="0" baseline="0" dirty="0" smtClean="0"/>
              <a:t>list</a:t>
            </a:r>
            <a:r>
              <a:rPr lang="en-US" sz="1200" i="0" baseline="0" dirty="0" smtClean="0"/>
              <a:t>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On the </a:t>
            </a:r>
            <a:r>
              <a:rPr lang="en-US" sz="1200" b="1" i="0" baseline="0" dirty="0" smtClean="0"/>
              <a:t>Home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Paragraph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Center</a:t>
            </a:r>
            <a:r>
              <a:rPr lang="en-US" sz="1200" i="0" baseline="0" dirty="0" smtClean="0"/>
              <a:t> to center the text on the slide.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Select the text box. Under </a:t>
            </a:r>
            <a:r>
              <a:rPr lang="en-US" sz="1200" b="1" i="0" baseline="0" dirty="0" smtClean="0"/>
              <a:t>Drawing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WordArt Styles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Text Effects</a:t>
            </a:r>
            <a:r>
              <a:rPr lang="en-US" sz="1200" i="0" baseline="0" dirty="0" smtClean="0"/>
              <a:t>, point to </a:t>
            </a:r>
            <a:r>
              <a:rPr lang="en-US" sz="1200" b="1" i="0" baseline="0" dirty="0" smtClean="0"/>
              <a:t>Transform</a:t>
            </a:r>
            <a:r>
              <a:rPr lang="en-US" sz="1200" i="0" baseline="0" dirty="0" smtClean="0"/>
              <a:t>, and then under </a:t>
            </a:r>
            <a:r>
              <a:rPr lang="en-US" sz="1200" b="1" i="0" baseline="0" dirty="0" smtClean="0"/>
              <a:t>Warp</a:t>
            </a:r>
            <a:r>
              <a:rPr lang="en-US" sz="1200" i="0" baseline="0" dirty="0" smtClean="0"/>
              <a:t> click </a:t>
            </a:r>
            <a:r>
              <a:rPr lang="en-US" sz="1200" b="1" i="0" baseline="0" dirty="0" smtClean="0"/>
              <a:t>Triangle Up</a:t>
            </a:r>
            <a:r>
              <a:rPr lang="en-US" sz="1200" i="0" baseline="0" dirty="0" smtClean="0"/>
              <a:t> (first row, third option from the left).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Drag the pink diamond adjustment handle (at the left side of the text box) to adjust the amount of text warp.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Select the text. Under </a:t>
            </a:r>
            <a:r>
              <a:rPr lang="en-US" sz="1200" b="1" i="0" baseline="0" dirty="0" smtClean="0"/>
              <a:t>Drawing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WordArt Styles</a:t>
            </a:r>
            <a:r>
              <a:rPr lang="en-US" sz="1200" i="0" baseline="0" dirty="0" smtClean="0"/>
              <a:t> group, click the arrow next to </a:t>
            </a:r>
            <a:r>
              <a:rPr lang="en-US" sz="1200" b="1" i="0" baseline="0" dirty="0" smtClean="0"/>
              <a:t>Text Fill</a:t>
            </a:r>
            <a:r>
              <a:rPr lang="en-US" sz="1200" b="0" i="0" baseline="0" dirty="0" smtClean="0"/>
              <a:t>, point to </a:t>
            </a:r>
            <a:r>
              <a:rPr lang="en-US" sz="1200" b="1" i="0" baseline="0" dirty="0" smtClean="0"/>
              <a:t>Gradient</a:t>
            </a:r>
            <a:r>
              <a:rPr lang="en-US" sz="1200" b="0" i="0" baseline="0" dirty="0" smtClean="0"/>
              <a:t>, and click </a:t>
            </a:r>
            <a:r>
              <a:rPr lang="en-US" sz="1200" b="1" i="0" baseline="0" dirty="0" smtClean="0"/>
              <a:t>More Gradients</a:t>
            </a:r>
            <a:r>
              <a:rPr lang="en-US" sz="1200" b="0" i="0" baseline="0" dirty="0" smtClean="0"/>
              <a:t>. </a:t>
            </a:r>
            <a:endParaRPr lang="en-US" sz="1200" i="1" baseline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Format Text Effects </a:t>
            </a:r>
            <a:r>
              <a:rPr lang="en-US" sz="1200" baseline="0" dirty="0" smtClean="0"/>
              <a:t>dialog box, click </a:t>
            </a:r>
            <a:r>
              <a:rPr lang="en-US" sz="1200" b="1" baseline="0" dirty="0" smtClean="0"/>
              <a:t>Text Fill </a:t>
            </a:r>
            <a:r>
              <a:rPr lang="en-US" sz="1200" baseline="0" dirty="0" smtClean="0"/>
              <a:t>in the left pane, select </a:t>
            </a:r>
            <a:r>
              <a:rPr lang="en-US" sz="1200" b="1" baseline="0" dirty="0" smtClean="0"/>
              <a:t>Gradient fill </a:t>
            </a:r>
            <a:r>
              <a:rPr lang="en-US" sz="1200" baseline="0" dirty="0" smtClean="0"/>
              <a:t>in the right pane, and then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In the </a:t>
            </a:r>
            <a:r>
              <a:rPr lang="en-US" sz="1200" b="1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Type</a:t>
            </a:r>
            <a:r>
              <a:rPr lang="en-US" sz="1200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 list, select </a:t>
            </a:r>
            <a:r>
              <a:rPr lang="en-US" sz="1200" b="1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Linear</a:t>
            </a:r>
            <a:r>
              <a:rPr lang="en-US" sz="1200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Direction</a:t>
            </a:r>
            <a:r>
              <a:rPr lang="en-US" sz="1200" dirty="0" smtClean="0"/>
              <a:t>, and then</a:t>
            </a:r>
            <a:r>
              <a:rPr lang="en-US" sz="1200" baseline="0" dirty="0" smtClean="0"/>
              <a:t> click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 Right 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(first row, fourth option from the left).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Angle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box, enter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0</a:t>
            </a:r>
            <a:r>
              <a:rPr lang="en-US" sz="1200" b="1" dirty="0" smtClean="0"/>
              <a:t>°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Add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Remove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until five stops appear in the slider.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dirty="0" smtClean="0"/>
              <a:t>Also under </a:t>
            </a:r>
            <a:r>
              <a:rPr lang="en-US" sz="1200" b="1" dirty="0" smtClean="0"/>
              <a:t>Gradient stops</a:t>
            </a:r>
            <a:r>
              <a:rPr lang="en-US" sz="1200" dirty="0" smtClean="0"/>
              <a:t>, customize the gradient stops that you added as follows: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first stop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0%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Lighter 60% </a:t>
            </a:r>
            <a:r>
              <a:rPr lang="en-US" sz="1200" dirty="0" smtClean="0"/>
              <a:t>(third row, fifth option from</a:t>
            </a:r>
            <a:r>
              <a:rPr lang="en-US" sz="1200" baseline="0" dirty="0" smtClean="0"/>
              <a:t> the left</a:t>
            </a:r>
            <a:r>
              <a:rPr lang="en-US" sz="1200" dirty="0" smtClean="0"/>
              <a:t>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next stop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17%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Lighter 80% </a:t>
            </a:r>
            <a:r>
              <a:rPr lang="en-US" sz="1200" dirty="0" smtClean="0"/>
              <a:t>(second row, fifth option from the left).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next stop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50%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White, Background 1 </a:t>
            </a:r>
            <a:r>
              <a:rPr lang="en-US" sz="1200" dirty="0" smtClean="0"/>
              <a:t>(first row,</a:t>
            </a:r>
            <a:r>
              <a:rPr lang="en-US" sz="1200" baseline="0" dirty="0" smtClean="0"/>
              <a:t> first option from the left</a:t>
            </a:r>
            <a:r>
              <a:rPr lang="en-US" sz="1200" dirty="0" smtClean="0"/>
              <a:t>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next stop</a:t>
            </a:r>
            <a:r>
              <a:rPr lang="en-US" sz="1200" b="0" baseline="0" dirty="0" smtClean="0"/>
              <a:t>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51%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Lighter 40% </a:t>
            </a:r>
            <a:r>
              <a:rPr lang="en-US" sz="1200" dirty="0" smtClean="0"/>
              <a:t>(fourth row, fifth option from the left).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last stop in the slider,</a:t>
            </a:r>
            <a:r>
              <a:rPr lang="en-US" sz="1200" b="0" baseline="0" dirty="0" smtClean="0"/>
              <a:t> </a:t>
            </a:r>
            <a:r>
              <a:rPr lang="en-US" sz="1200" dirty="0" smtClean="0"/>
              <a:t>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100%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Darker 25% </a:t>
            </a:r>
            <a:r>
              <a:rPr lang="en-US" sz="1200" dirty="0" smtClean="0"/>
              <a:t>(fifth row, fifth option from the left).</a:t>
            </a:r>
          </a:p>
          <a:p>
            <a:pPr marL="228600" lvl="2" indent="-228600">
              <a:buFont typeface="+mj-lt"/>
              <a:buAutoNum type="arabicPeriod" startAt="10"/>
              <a:defRPr/>
            </a:pP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Drawing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WordArt Styles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Text Effects</a:t>
            </a:r>
            <a:r>
              <a:rPr lang="en-US" sz="1200" i="0" baseline="0" dirty="0" smtClean="0"/>
              <a:t>, point to </a:t>
            </a:r>
            <a:r>
              <a:rPr lang="en-US" sz="1200" b="1" i="0" baseline="0" dirty="0" smtClean="0"/>
              <a:t>Reflection</a:t>
            </a:r>
            <a:r>
              <a:rPr lang="en-US" sz="1200" i="0" baseline="0" dirty="0" smtClean="0"/>
              <a:t>, and then under </a:t>
            </a:r>
            <a:r>
              <a:rPr lang="en-US" sz="1200" b="1" i="0" baseline="0" dirty="0" smtClean="0"/>
              <a:t>Reflection Variations </a:t>
            </a:r>
            <a:r>
              <a:rPr lang="en-US" sz="1200" i="0" baseline="0" dirty="0" smtClean="0"/>
              <a:t>click </a:t>
            </a:r>
            <a:r>
              <a:rPr lang="en-US" sz="1200" b="1" dirty="0" smtClean="0"/>
              <a:t>Tight Reflection, touching</a:t>
            </a:r>
            <a:r>
              <a:rPr lang="en-US" sz="1200" dirty="0" smtClean="0"/>
              <a:t> (first row,</a:t>
            </a:r>
            <a:r>
              <a:rPr lang="en-US" sz="1200" baseline="0" dirty="0" smtClean="0"/>
              <a:t> first option from the left</a:t>
            </a:r>
            <a:r>
              <a:rPr lang="en-US" sz="1200" dirty="0" smtClean="0"/>
              <a:t>).</a:t>
            </a:r>
            <a:endParaRPr lang="en-US" sz="1200" i="0" baseline="0" dirty="0" smtClean="0"/>
          </a:p>
          <a:p>
            <a:pPr marL="228600" lvl="2" indent="-228600">
              <a:buFont typeface="+mj-lt"/>
              <a:buAutoNum type="arabicPeriod" startAt="10"/>
              <a:defRPr/>
            </a:pPr>
            <a:endParaRPr lang="en-US" sz="1200" i="0" baseline="0" dirty="0" smtClean="0"/>
          </a:p>
          <a:p>
            <a:endParaRPr lang="en-US" sz="1200" dirty="0" smtClean="0"/>
          </a:p>
          <a:p>
            <a:r>
              <a:rPr lang="en-US" sz="1200" dirty="0" smtClean="0"/>
              <a:t>To</a:t>
            </a:r>
            <a:r>
              <a:rPr lang="en-US" sz="1200" baseline="0" dirty="0" smtClean="0"/>
              <a:t> reproduce the background on this slide, do the following:</a:t>
            </a:r>
            <a:endParaRPr lang="en-US" sz="1200" dirty="0" smtClean="0"/>
          </a:p>
          <a:p>
            <a: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Right-click the slide background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area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then click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dialog box,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click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Fill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left pane, select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fill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right pane, and then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Type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list, select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Direction</a:t>
            </a:r>
            <a:r>
              <a:rPr lang="en-US" sz="1200" dirty="0" smtClean="0"/>
              <a:t>, and then</a:t>
            </a:r>
            <a:r>
              <a:rPr lang="en-US" sz="1200" baseline="0" dirty="0" smtClean="0"/>
              <a:t> click</a:t>
            </a:r>
            <a:r>
              <a:rPr lang="en-US" sz="1200" dirty="0" smtClean="0"/>
              <a:t>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 Down 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(first row, second option from the left).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Add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Remove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until two stops appear in the slider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dirty="0" smtClean="0"/>
              <a:t>Also under </a:t>
            </a:r>
            <a:r>
              <a:rPr lang="en-US" sz="1200" b="1" dirty="0" smtClean="0"/>
              <a:t>Gradient stops</a:t>
            </a:r>
            <a:r>
              <a:rPr lang="en-US" sz="1200" dirty="0" smtClean="0"/>
              <a:t>, customize the gradient stops that you added as follows: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first stop in the slider</a:t>
            </a:r>
            <a:r>
              <a:rPr lang="en-US" sz="1200" dirty="0" smtClean="0"/>
              <a:t>, and then do the following: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dirty="0" smtClean="0"/>
              <a:t>In</a:t>
            </a:r>
            <a:r>
              <a:rPr lang="en-US" sz="1200" dirty="0" smtClean="0"/>
              <a:t>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64</a:t>
            </a:r>
            <a:r>
              <a:rPr lang="en-US" sz="1200" b="1" dirty="0" smtClean="0"/>
              <a:t>%</a:t>
            </a:r>
            <a:r>
              <a:rPr lang="en-US" sz="1200" dirty="0" smtClean="0"/>
              <a:t>.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</a:t>
            </a: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Theme Colors</a:t>
            </a:r>
            <a:r>
              <a:rPr lang="en-US" sz="1200" i="0" baseline="0" dirty="0" smtClean="0"/>
              <a:t> </a:t>
            </a:r>
            <a:r>
              <a:rPr lang="en-US" sz="1200" dirty="0" smtClean="0"/>
              <a:t>click </a:t>
            </a:r>
            <a:r>
              <a:rPr lang="en-US" sz="1200" b="1" dirty="0" smtClean="0"/>
              <a:t>Black, Text 1</a:t>
            </a:r>
            <a:r>
              <a:rPr lang="en-US" sz="1200" b="1" baseline="0" dirty="0" smtClean="0"/>
              <a:t> </a:t>
            </a:r>
            <a:r>
              <a:rPr lang="en-US" sz="1200" b="0" dirty="0" smtClean="0"/>
              <a:t>(first row, second option from the left</a:t>
            </a:r>
            <a:r>
              <a:rPr lang="en-US" sz="1200" b="0" baseline="0" dirty="0" smtClean="0"/>
              <a:t>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last stop</a:t>
            </a:r>
            <a:r>
              <a:rPr lang="en-US" sz="1200" b="0" baseline="0" dirty="0" smtClean="0"/>
              <a:t> in the slider</a:t>
            </a:r>
            <a:r>
              <a:rPr lang="en-US" sz="1200" dirty="0" smtClean="0"/>
              <a:t>, and then do the following: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dirty="0" smtClean="0"/>
              <a:t>In</a:t>
            </a:r>
            <a:r>
              <a:rPr lang="en-US" sz="1200" dirty="0" smtClean="0"/>
              <a:t>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100</a:t>
            </a:r>
            <a:r>
              <a:rPr lang="en-US" sz="1200" b="1" dirty="0" smtClean="0"/>
              <a:t>%</a:t>
            </a:r>
            <a:r>
              <a:rPr lang="en-US" sz="1200" dirty="0" smtClean="0"/>
              <a:t>.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</a:t>
            </a: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Theme Colors</a:t>
            </a:r>
            <a:r>
              <a:rPr lang="en-US" sz="1200" i="0" baseline="0" dirty="0" smtClean="0"/>
              <a:t>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</a:t>
            </a:r>
            <a:r>
              <a:rPr lang="en-US" sz="1200" b="1" baseline="0" dirty="0" smtClean="0"/>
              <a:t> Darker 25% </a:t>
            </a:r>
            <a:r>
              <a:rPr lang="en-US" sz="1200" b="0" dirty="0" smtClean="0"/>
              <a:t>(fifth row, fifth option from the left</a:t>
            </a:r>
            <a:r>
              <a:rPr lang="en-US" sz="1200" b="0" baseline="0" dirty="0" smtClean="0"/>
              <a:t>).</a:t>
            </a:r>
            <a:endParaRPr lang="en-US" sz="1200" b="0" dirty="0" smtClean="0"/>
          </a:p>
          <a:p>
            <a:endParaRPr lang="en-US" sz="1400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6" name="Slide Image Placeholder 5"/>
          <p:cNvSpPr>
            <a:spLocks noGrp="1" noRot="1" noChangeAspect="1"/>
          </p:cNvSpPr>
          <p:nvPr>
            <p:ph type="sldImg"/>
          </p:nvPr>
        </p:nvSpPr>
        <p:spPr>
          <a:xfrm>
            <a:off x="533400" y="460375"/>
            <a:ext cx="3144838" cy="2359025"/>
          </a:xfr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40000" lnSpcReduction="20000"/>
          </a:bodyPr>
          <a:lstStyle/>
          <a:p>
            <a:r>
              <a:rPr lang="en-US" sz="1400" b="1" dirty="0" smtClean="0"/>
              <a:t>Shaded</a:t>
            </a:r>
            <a:r>
              <a:rPr lang="en-US" sz="1400" b="1" baseline="0" dirty="0" smtClean="0"/>
              <a:t> text wrapped around a corner</a:t>
            </a:r>
            <a:endParaRPr lang="en-US" sz="1400" b="1" dirty="0" smtClean="0"/>
          </a:p>
          <a:p>
            <a:r>
              <a:rPr lang="en-US" sz="1400" dirty="0" smtClean="0"/>
              <a:t>(Basic)</a:t>
            </a:r>
          </a:p>
          <a:p>
            <a:endParaRPr lang="en-US" sz="1400" dirty="0" smtClean="0"/>
          </a:p>
          <a:p>
            <a:endParaRPr lang="en-US" sz="1400" dirty="0" smtClean="0"/>
          </a:p>
          <a:p>
            <a:r>
              <a:rPr lang="en-US" sz="1200" dirty="0" smtClean="0"/>
              <a:t>To</a:t>
            </a:r>
            <a:r>
              <a:rPr lang="en-US" sz="1200" baseline="0" dirty="0" smtClean="0"/>
              <a:t> reproduce the effects on this slide, do the following:</a:t>
            </a:r>
            <a:endParaRPr lang="en-US" sz="120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dirty="0" smtClean="0"/>
              <a:t>On the </a:t>
            </a:r>
            <a:r>
              <a:rPr lang="en-US" sz="1200" b="1" i="0" dirty="0" smtClean="0"/>
              <a:t>Home</a:t>
            </a:r>
            <a:r>
              <a:rPr lang="en-US" sz="1200" i="0" dirty="0" smtClean="0"/>
              <a:t> tab, in the</a:t>
            </a:r>
            <a:r>
              <a:rPr lang="en-US" sz="1200" i="0" baseline="0" dirty="0" smtClean="0"/>
              <a:t> </a:t>
            </a:r>
            <a:r>
              <a:rPr lang="en-US" sz="1200" b="1" i="0" baseline="0" dirty="0" smtClean="0"/>
              <a:t>Slides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Layout</a:t>
            </a:r>
            <a:r>
              <a:rPr lang="en-US" sz="1200" i="0" baseline="0" dirty="0" smtClean="0"/>
              <a:t>, and then click </a:t>
            </a:r>
            <a:r>
              <a:rPr lang="en-US" sz="1200" b="1" i="0" baseline="0" dirty="0" smtClean="0"/>
              <a:t>Blank</a:t>
            </a:r>
            <a:r>
              <a:rPr lang="en-US" sz="1200" i="0" baseline="0" dirty="0" smtClean="0"/>
              <a:t>.</a:t>
            </a:r>
            <a:endParaRPr lang="en-US" sz="1200" i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dirty="0" smtClean="0"/>
              <a:t>On</a:t>
            </a:r>
            <a:r>
              <a:rPr lang="en-US" sz="1200" i="0" baseline="0" dirty="0" smtClean="0"/>
              <a:t> the </a:t>
            </a:r>
            <a:r>
              <a:rPr lang="en-US" sz="1200" b="1" i="0" baseline="0" dirty="0" smtClean="0"/>
              <a:t>Insert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Text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Text Box</a:t>
            </a:r>
            <a:r>
              <a:rPr lang="en-US" sz="1200" i="0" baseline="0" dirty="0" smtClean="0"/>
              <a:t>, and then on the slide, drag to draw the text box.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Enter text in the text box, select the text, and then o</a:t>
            </a:r>
            <a:r>
              <a:rPr lang="en-US" sz="1200" i="0" dirty="0" smtClean="0"/>
              <a:t>n the </a:t>
            </a:r>
            <a:r>
              <a:rPr lang="en-US" sz="1200" b="1" i="0" dirty="0" smtClean="0"/>
              <a:t>Home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Font</a:t>
            </a:r>
            <a:r>
              <a:rPr lang="en-US" sz="1200" i="0" baseline="0" dirty="0" smtClean="0"/>
              <a:t> group, select </a:t>
            </a:r>
            <a:r>
              <a:rPr lang="en-US" sz="1200" b="1" dirty="0" smtClean="0"/>
              <a:t>Haettenschweiler</a:t>
            </a:r>
            <a:r>
              <a:rPr lang="en-US" sz="1200" b="1" i="0" baseline="0" dirty="0" smtClean="0"/>
              <a:t> </a:t>
            </a:r>
            <a:r>
              <a:rPr lang="en-US" sz="1200" i="0" baseline="0" dirty="0" smtClean="0"/>
              <a:t>from the </a:t>
            </a:r>
            <a:r>
              <a:rPr lang="en-US" sz="1200" b="1" i="0" baseline="0" dirty="0" smtClean="0"/>
              <a:t>Font</a:t>
            </a:r>
            <a:r>
              <a:rPr lang="en-US" sz="1200" i="0" baseline="0" dirty="0" smtClean="0"/>
              <a:t> list, and then select </a:t>
            </a:r>
            <a:r>
              <a:rPr lang="en-US" sz="1200" b="1" i="0" baseline="0" dirty="0" smtClean="0"/>
              <a:t>24</a:t>
            </a:r>
            <a:r>
              <a:rPr lang="en-US" sz="1200" i="0" baseline="0" dirty="0" smtClean="0"/>
              <a:t> from the </a:t>
            </a:r>
            <a:r>
              <a:rPr lang="en-US" sz="1200" b="1" i="0" baseline="0" dirty="0" smtClean="0"/>
              <a:t>Font Size </a:t>
            </a:r>
            <a:r>
              <a:rPr lang="en-US" sz="1200" b="0" i="0" baseline="0" dirty="0" smtClean="0"/>
              <a:t>list</a:t>
            </a:r>
            <a:r>
              <a:rPr lang="en-US" sz="1200" i="0" baseline="0" dirty="0" smtClean="0"/>
              <a:t>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On the </a:t>
            </a:r>
            <a:r>
              <a:rPr lang="en-US" sz="1200" b="1" i="0" baseline="0" dirty="0" smtClean="0"/>
              <a:t>Home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Paragraph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Center</a:t>
            </a:r>
            <a:r>
              <a:rPr lang="en-US" sz="1200" i="0" baseline="0" dirty="0" smtClean="0"/>
              <a:t> to center the text on the slide.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Select the text box. Under </a:t>
            </a:r>
            <a:r>
              <a:rPr lang="en-US" sz="1200" b="1" i="0" baseline="0" dirty="0" smtClean="0"/>
              <a:t>Drawing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WordArt Styles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Text Effects</a:t>
            </a:r>
            <a:r>
              <a:rPr lang="en-US" sz="1200" i="0" baseline="0" dirty="0" smtClean="0"/>
              <a:t>, point to </a:t>
            </a:r>
            <a:r>
              <a:rPr lang="en-US" sz="1200" b="1" i="0" baseline="0" dirty="0" smtClean="0"/>
              <a:t>Transform</a:t>
            </a:r>
            <a:r>
              <a:rPr lang="en-US" sz="1200" i="0" baseline="0" dirty="0" smtClean="0"/>
              <a:t>, and then under </a:t>
            </a:r>
            <a:r>
              <a:rPr lang="en-US" sz="1200" b="1" i="0" baseline="0" dirty="0" smtClean="0"/>
              <a:t>Warp</a:t>
            </a:r>
            <a:r>
              <a:rPr lang="en-US" sz="1200" i="0" baseline="0" dirty="0" smtClean="0"/>
              <a:t> click </a:t>
            </a:r>
            <a:r>
              <a:rPr lang="en-US" sz="1200" b="1" i="0" baseline="0" dirty="0" smtClean="0"/>
              <a:t>Triangle Up</a:t>
            </a:r>
            <a:r>
              <a:rPr lang="en-US" sz="1200" i="0" baseline="0" dirty="0" smtClean="0"/>
              <a:t> (first row, third option from the left).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Drag the pink diamond adjustment handle (at the left side of the text box) to adjust the amount of text warp.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Select the text. Under </a:t>
            </a:r>
            <a:r>
              <a:rPr lang="en-US" sz="1200" b="1" i="0" baseline="0" dirty="0" smtClean="0"/>
              <a:t>Drawing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WordArt Styles</a:t>
            </a:r>
            <a:r>
              <a:rPr lang="en-US" sz="1200" i="0" baseline="0" dirty="0" smtClean="0"/>
              <a:t> group, click the arrow next to </a:t>
            </a:r>
            <a:r>
              <a:rPr lang="en-US" sz="1200" b="1" i="0" baseline="0" dirty="0" smtClean="0"/>
              <a:t>Text Fill</a:t>
            </a:r>
            <a:r>
              <a:rPr lang="en-US" sz="1200" b="0" i="0" baseline="0" dirty="0" smtClean="0"/>
              <a:t>, point to </a:t>
            </a:r>
            <a:r>
              <a:rPr lang="en-US" sz="1200" b="1" i="0" baseline="0" dirty="0" smtClean="0"/>
              <a:t>Gradient</a:t>
            </a:r>
            <a:r>
              <a:rPr lang="en-US" sz="1200" b="0" i="0" baseline="0" dirty="0" smtClean="0"/>
              <a:t>, and click </a:t>
            </a:r>
            <a:r>
              <a:rPr lang="en-US" sz="1200" b="1" i="0" baseline="0" dirty="0" smtClean="0"/>
              <a:t>More Gradients</a:t>
            </a:r>
            <a:r>
              <a:rPr lang="en-US" sz="1200" b="0" i="0" baseline="0" dirty="0" smtClean="0"/>
              <a:t>. </a:t>
            </a:r>
            <a:endParaRPr lang="en-US" sz="1200" i="1" baseline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Format Text Effects </a:t>
            </a:r>
            <a:r>
              <a:rPr lang="en-US" sz="1200" baseline="0" dirty="0" smtClean="0"/>
              <a:t>dialog box, click </a:t>
            </a:r>
            <a:r>
              <a:rPr lang="en-US" sz="1200" b="1" baseline="0" dirty="0" smtClean="0"/>
              <a:t>Text Fill </a:t>
            </a:r>
            <a:r>
              <a:rPr lang="en-US" sz="1200" baseline="0" dirty="0" smtClean="0"/>
              <a:t>in the left pane, select </a:t>
            </a:r>
            <a:r>
              <a:rPr lang="en-US" sz="1200" b="1" baseline="0" dirty="0" smtClean="0"/>
              <a:t>Gradient fill </a:t>
            </a:r>
            <a:r>
              <a:rPr lang="en-US" sz="1200" baseline="0" dirty="0" smtClean="0"/>
              <a:t>in the right pane, and then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In the </a:t>
            </a:r>
            <a:r>
              <a:rPr lang="en-US" sz="1200" b="1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Type</a:t>
            </a:r>
            <a:r>
              <a:rPr lang="en-US" sz="1200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 list, select </a:t>
            </a:r>
            <a:r>
              <a:rPr lang="en-US" sz="1200" b="1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Linear</a:t>
            </a:r>
            <a:r>
              <a:rPr lang="en-US" sz="1200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Direction</a:t>
            </a:r>
            <a:r>
              <a:rPr lang="en-US" sz="1200" dirty="0" smtClean="0"/>
              <a:t>, and then</a:t>
            </a:r>
            <a:r>
              <a:rPr lang="en-US" sz="1200" baseline="0" dirty="0" smtClean="0"/>
              <a:t> click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 Right 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(first row, fourth option from the left).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Angle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box, enter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0</a:t>
            </a:r>
            <a:r>
              <a:rPr lang="en-US" sz="1200" b="1" dirty="0" smtClean="0"/>
              <a:t>°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Add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Remove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until five stops appear in the slider.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dirty="0" smtClean="0"/>
              <a:t>Also under </a:t>
            </a:r>
            <a:r>
              <a:rPr lang="en-US" sz="1200" b="1" dirty="0" smtClean="0"/>
              <a:t>Gradient stops</a:t>
            </a:r>
            <a:r>
              <a:rPr lang="en-US" sz="1200" dirty="0" smtClean="0"/>
              <a:t>, customize the gradient stops that you added as follows: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first stop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0%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Lighter 60% </a:t>
            </a:r>
            <a:r>
              <a:rPr lang="en-US" sz="1200" dirty="0" smtClean="0"/>
              <a:t>(third row, fifth option from</a:t>
            </a:r>
            <a:r>
              <a:rPr lang="en-US" sz="1200" baseline="0" dirty="0" smtClean="0"/>
              <a:t> the left</a:t>
            </a:r>
            <a:r>
              <a:rPr lang="en-US" sz="1200" dirty="0" smtClean="0"/>
              <a:t>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next stop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17%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Lighter 80% </a:t>
            </a:r>
            <a:r>
              <a:rPr lang="en-US" sz="1200" dirty="0" smtClean="0"/>
              <a:t>(second row, fifth option from the left).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next stop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50%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White, Background 1 </a:t>
            </a:r>
            <a:r>
              <a:rPr lang="en-US" sz="1200" dirty="0" smtClean="0"/>
              <a:t>(first row,</a:t>
            </a:r>
            <a:r>
              <a:rPr lang="en-US" sz="1200" baseline="0" dirty="0" smtClean="0"/>
              <a:t> first option from the left</a:t>
            </a:r>
            <a:r>
              <a:rPr lang="en-US" sz="1200" dirty="0" smtClean="0"/>
              <a:t>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next stop</a:t>
            </a:r>
            <a:r>
              <a:rPr lang="en-US" sz="1200" b="0" baseline="0" dirty="0" smtClean="0"/>
              <a:t>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51%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Lighter 40% </a:t>
            </a:r>
            <a:r>
              <a:rPr lang="en-US" sz="1200" dirty="0" smtClean="0"/>
              <a:t>(fourth row, fifth option from the left).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last stop in the slider,</a:t>
            </a:r>
            <a:r>
              <a:rPr lang="en-US" sz="1200" b="0" baseline="0" dirty="0" smtClean="0"/>
              <a:t> </a:t>
            </a:r>
            <a:r>
              <a:rPr lang="en-US" sz="1200" dirty="0" smtClean="0"/>
              <a:t>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100%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Darker 25% </a:t>
            </a:r>
            <a:r>
              <a:rPr lang="en-US" sz="1200" dirty="0" smtClean="0"/>
              <a:t>(fifth row, fifth option from the left).</a:t>
            </a:r>
          </a:p>
          <a:p>
            <a:pPr marL="228600" lvl="2" indent="-228600">
              <a:buFont typeface="+mj-lt"/>
              <a:buAutoNum type="arabicPeriod" startAt="10"/>
              <a:defRPr/>
            </a:pP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Drawing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WordArt Styles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Text Effects</a:t>
            </a:r>
            <a:r>
              <a:rPr lang="en-US" sz="1200" i="0" baseline="0" dirty="0" smtClean="0"/>
              <a:t>, point to </a:t>
            </a:r>
            <a:r>
              <a:rPr lang="en-US" sz="1200" b="1" i="0" baseline="0" dirty="0" smtClean="0"/>
              <a:t>Reflection</a:t>
            </a:r>
            <a:r>
              <a:rPr lang="en-US" sz="1200" i="0" baseline="0" dirty="0" smtClean="0"/>
              <a:t>, and then under </a:t>
            </a:r>
            <a:r>
              <a:rPr lang="en-US" sz="1200" b="1" i="0" baseline="0" dirty="0" smtClean="0"/>
              <a:t>Reflection Variations </a:t>
            </a:r>
            <a:r>
              <a:rPr lang="en-US" sz="1200" i="0" baseline="0" dirty="0" smtClean="0"/>
              <a:t>click </a:t>
            </a:r>
            <a:r>
              <a:rPr lang="en-US" sz="1200" b="1" dirty="0" smtClean="0"/>
              <a:t>Tight Reflection, touching</a:t>
            </a:r>
            <a:r>
              <a:rPr lang="en-US" sz="1200" dirty="0" smtClean="0"/>
              <a:t> (first row,</a:t>
            </a:r>
            <a:r>
              <a:rPr lang="en-US" sz="1200" baseline="0" dirty="0" smtClean="0"/>
              <a:t> first option from the left</a:t>
            </a:r>
            <a:r>
              <a:rPr lang="en-US" sz="1200" dirty="0" smtClean="0"/>
              <a:t>).</a:t>
            </a:r>
            <a:endParaRPr lang="en-US" sz="1200" i="0" baseline="0" dirty="0" smtClean="0"/>
          </a:p>
          <a:p>
            <a:pPr marL="228600" lvl="2" indent="-228600">
              <a:buFont typeface="+mj-lt"/>
              <a:buAutoNum type="arabicPeriod" startAt="10"/>
              <a:defRPr/>
            </a:pPr>
            <a:endParaRPr lang="en-US" sz="1200" i="0" baseline="0" dirty="0" smtClean="0"/>
          </a:p>
          <a:p>
            <a:endParaRPr lang="en-US" sz="1200" dirty="0" smtClean="0"/>
          </a:p>
          <a:p>
            <a:r>
              <a:rPr lang="en-US" sz="1200" dirty="0" smtClean="0"/>
              <a:t>To</a:t>
            </a:r>
            <a:r>
              <a:rPr lang="en-US" sz="1200" baseline="0" dirty="0" smtClean="0"/>
              <a:t> reproduce the background on this slide, do the following:</a:t>
            </a:r>
            <a:endParaRPr lang="en-US" sz="1200" dirty="0" smtClean="0"/>
          </a:p>
          <a:p>
            <a: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Right-click the slide background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area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then click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dialog box,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click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Fill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left pane, select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fill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right pane, and then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Type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list, select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Direction</a:t>
            </a:r>
            <a:r>
              <a:rPr lang="en-US" sz="1200" dirty="0" smtClean="0"/>
              <a:t>, and then</a:t>
            </a:r>
            <a:r>
              <a:rPr lang="en-US" sz="1200" baseline="0" dirty="0" smtClean="0"/>
              <a:t> click</a:t>
            </a:r>
            <a:r>
              <a:rPr lang="en-US" sz="1200" dirty="0" smtClean="0"/>
              <a:t>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 Down 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(first row, second option from the left).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Add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Remove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until two stops appear in the slider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dirty="0" smtClean="0"/>
              <a:t>Also under </a:t>
            </a:r>
            <a:r>
              <a:rPr lang="en-US" sz="1200" b="1" dirty="0" smtClean="0"/>
              <a:t>Gradient stops</a:t>
            </a:r>
            <a:r>
              <a:rPr lang="en-US" sz="1200" dirty="0" smtClean="0"/>
              <a:t>, customize the gradient stops that you added as follows: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first stop in the slider</a:t>
            </a:r>
            <a:r>
              <a:rPr lang="en-US" sz="1200" dirty="0" smtClean="0"/>
              <a:t>, and then do the following: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dirty="0" smtClean="0"/>
              <a:t>In</a:t>
            </a:r>
            <a:r>
              <a:rPr lang="en-US" sz="1200" dirty="0" smtClean="0"/>
              <a:t>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64</a:t>
            </a:r>
            <a:r>
              <a:rPr lang="en-US" sz="1200" b="1" dirty="0" smtClean="0"/>
              <a:t>%</a:t>
            </a:r>
            <a:r>
              <a:rPr lang="en-US" sz="1200" dirty="0" smtClean="0"/>
              <a:t>.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</a:t>
            </a: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Theme Colors</a:t>
            </a:r>
            <a:r>
              <a:rPr lang="en-US" sz="1200" i="0" baseline="0" dirty="0" smtClean="0"/>
              <a:t> </a:t>
            </a:r>
            <a:r>
              <a:rPr lang="en-US" sz="1200" dirty="0" smtClean="0"/>
              <a:t>click </a:t>
            </a:r>
            <a:r>
              <a:rPr lang="en-US" sz="1200" b="1" dirty="0" smtClean="0"/>
              <a:t>Black, Text 1</a:t>
            </a:r>
            <a:r>
              <a:rPr lang="en-US" sz="1200" b="1" baseline="0" dirty="0" smtClean="0"/>
              <a:t> </a:t>
            </a:r>
            <a:r>
              <a:rPr lang="en-US" sz="1200" b="0" dirty="0" smtClean="0"/>
              <a:t>(first row, second option from the left</a:t>
            </a:r>
            <a:r>
              <a:rPr lang="en-US" sz="1200" b="0" baseline="0" dirty="0" smtClean="0"/>
              <a:t>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last stop</a:t>
            </a:r>
            <a:r>
              <a:rPr lang="en-US" sz="1200" b="0" baseline="0" dirty="0" smtClean="0"/>
              <a:t> in the slider</a:t>
            </a:r>
            <a:r>
              <a:rPr lang="en-US" sz="1200" dirty="0" smtClean="0"/>
              <a:t>, and then do the following: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dirty="0" smtClean="0"/>
              <a:t>In</a:t>
            </a:r>
            <a:r>
              <a:rPr lang="en-US" sz="1200" dirty="0" smtClean="0"/>
              <a:t>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100</a:t>
            </a:r>
            <a:r>
              <a:rPr lang="en-US" sz="1200" b="1" dirty="0" smtClean="0"/>
              <a:t>%</a:t>
            </a:r>
            <a:r>
              <a:rPr lang="en-US" sz="1200" dirty="0" smtClean="0"/>
              <a:t>.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</a:t>
            </a: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Theme Colors</a:t>
            </a:r>
            <a:r>
              <a:rPr lang="en-US" sz="1200" i="0" baseline="0" dirty="0" smtClean="0"/>
              <a:t>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</a:t>
            </a:r>
            <a:r>
              <a:rPr lang="en-US" sz="1200" b="1" baseline="0" dirty="0" smtClean="0"/>
              <a:t> Darker 25% </a:t>
            </a:r>
            <a:r>
              <a:rPr lang="en-US" sz="1200" b="0" dirty="0" smtClean="0"/>
              <a:t>(fifth row, fifth option from the left</a:t>
            </a:r>
            <a:r>
              <a:rPr lang="en-US" sz="1200" b="0" baseline="0" dirty="0" smtClean="0"/>
              <a:t>).</a:t>
            </a:r>
            <a:endParaRPr lang="en-US" sz="1200" b="0" dirty="0" smtClean="0"/>
          </a:p>
          <a:p>
            <a:endParaRPr lang="en-US" sz="1400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6" name="Slide Image Placeholder 5"/>
          <p:cNvSpPr>
            <a:spLocks noGrp="1" noRot="1" noChangeAspect="1"/>
          </p:cNvSpPr>
          <p:nvPr>
            <p:ph type="sldImg"/>
          </p:nvPr>
        </p:nvSpPr>
        <p:spPr>
          <a:xfrm>
            <a:off x="533400" y="460375"/>
            <a:ext cx="3144838" cy="2359025"/>
          </a:xfr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40000" lnSpcReduction="20000"/>
          </a:bodyPr>
          <a:lstStyle/>
          <a:p>
            <a:r>
              <a:rPr lang="en-US" sz="1400" b="1" dirty="0" smtClean="0"/>
              <a:t>Shaded</a:t>
            </a:r>
            <a:r>
              <a:rPr lang="en-US" sz="1400" b="1" baseline="0" dirty="0" smtClean="0"/>
              <a:t> text wrapped around a corner</a:t>
            </a:r>
            <a:endParaRPr lang="en-US" sz="1400" b="1" dirty="0" smtClean="0"/>
          </a:p>
          <a:p>
            <a:r>
              <a:rPr lang="en-US" sz="1400" dirty="0" smtClean="0"/>
              <a:t>(Basic)</a:t>
            </a:r>
          </a:p>
          <a:p>
            <a:endParaRPr lang="en-US" sz="1400" dirty="0" smtClean="0"/>
          </a:p>
          <a:p>
            <a:endParaRPr lang="en-US" sz="1400" dirty="0" smtClean="0"/>
          </a:p>
          <a:p>
            <a:r>
              <a:rPr lang="en-US" sz="1200" dirty="0" smtClean="0"/>
              <a:t>To</a:t>
            </a:r>
            <a:r>
              <a:rPr lang="en-US" sz="1200" baseline="0" dirty="0" smtClean="0"/>
              <a:t> reproduce the effects on this slide, do the following:</a:t>
            </a:r>
            <a:endParaRPr lang="en-US" sz="120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dirty="0" smtClean="0"/>
              <a:t>On the </a:t>
            </a:r>
            <a:r>
              <a:rPr lang="en-US" sz="1200" b="1" i="0" dirty="0" smtClean="0"/>
              <a:t>Home</a:t>
            </a:r>
            <a:r>
              <a:rPr lang="en-US" sz="1200" i="0" dirty="0" smtClean="0"/>
              <a:t> tab, in the</a:t>
            </a:r>
            <a:r>
              <a:rPr lang="en-US" sz="1200" i="0" baseline="0" dirty="0" smtClean="0"/>
              <a:t> </a:t>
            </a:r>
            <a:r>
              <a:rPr lang="en-US" sz="1200" b="1" i="0" baseline="0" dirty="0" smtClean="0"/>
              <a:t>Slides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Layout</a:t>
            </a:r>
            <a:r>
              <a:rPr lang="en-US" sz="1200" i="0" baseline="0" dirty="0" smtClean="0"/>
              <a:t>, and then click </a:t>
            </a:r>
            <a:r>
              <a:rPr lang="en-US" sz="1200" b="1" i="0" baseline="0" dirty="0" smtClean="0"/>
              <a:t>Blank</a:t>
            </a:r>
            <a:r>
              <a:rPr lang="en-US" sz="1200" i="0" baseline="0" dirty="0" smtClean="0"/>
              <a:t>.</a:t>
            </a:r>
            <a:endParaRPr lang="en-US" sz="1200" i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dirty="0" smtClean="0"/>
              <a:t>On</a:t>
            </a:r>
            <a:r>
              <a:rPr lang="en-US" sz="1200" i="0" baseline="0" dirty="0" smtClean="0"/>
              <a:t> the </a:t>
            </a:r>
            <a:r>
              <a:rPr lang="en-US" sz="1200" b="1" i="0" baseline="0" dirty="0" smtClean="0"/>
              <a:t>Insert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Text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Text Box</a:t>
            </a:r>
            <a:r>
              <a:rPr lang="en-US" sz="1200" i="0" baseline="0" dirty="0" smtClean="0"/>
              <a:t>, and then on the slide, drag to draw the text box.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Enter text in the text box, select the text, and then o</a:t>
            </a:r>
            <a:r>
              <a:rPr lang="en-US" sz="1200" i="0" dirty="0" smtClean="0"/>
              <a:t>n the </a:t>
            </a:r>
            <a:r>
              <a:rPr lang="en-US" sz="1200" b="1" i="0" dirty="0" smtClean="0"/>
              <a:t>Home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Font</a:t>
            </a:r>
            <a:r>
              <a:rPr lang="en-US" sz="1200" i="0" baseline="0" dirty="0" smtClean="0"/>
              <a:t> group, select </a:t>
            </a:r>
            <a:r>
              <a:rPr lang="en-US" sz="1200" b="1" dirty="0" smtClean="0"/>
              <a:t>Haettenschweiler</a:t>
            </a:r>
            <a:r>
              <a:rPr lang="en-US" sz="1200" b="1" i="0" baseline="0" dirty="0" smtClean="0"/>
              <a:t> </a:t>
            </a:r>
            <a:r>
              <a:rPr lang="en-US" sz="1200" i="0" baseline="0" dirty="0" smtClean="0"/>
              <a:t>from the </a:t>
            </a:r>
            <a:r>
              <a:rPr lang="en-US" sz="1200" b="1" i="0" baseline="0" dirty="0" smtClean="0"/>
              <a:t>Font</a:t>
            </a:r>
            <a:r>
              <a:rPr lang="en-US" sz="1200" i="0" baseline="0" dirty="0" smtClean="0"/>
              <a:t> list, and then select </a:t>
            </a:r>
            <a:r>
              <a:rPr lang="en-US" sz="1200" b="1" i="0" baseline="0" dirty="0" smtClean="0"/>
              <a:t>24</a:t>
            </a:r>
            <a:r>
              <a:rPr lang="en-US" sz="1200" i="0" baseline="0" dirty="0" smtClean="0"/>
              <a:t> from the </a:t>
            </a:r>
            <a:r>
              <a:rPr lang="en-US" sz="1200" b="1" i="0" baseline="0" dirty="0" smtClean="0"/>
              <a:t>Font Size </a:t>
            </a:r>
            <a:r>
              <a:rPr lang="en-US" sz="1200" b="0" i="0" baseline="0" dirty="0" smtClean="0"/>
              <a:t>list</a:t>
            </a:r>
            <a:r>
              <a:rPr lang="en-US" sz="1200" i="0" baseline="0" dirty="0" smtClean="0"/>
              <a:t>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On the </a:t>
            </a:r>
            <a:r>
              <a:rPr lang="en-US" sz="1200" b="1" i="0" baseline="0" dirty="0" smtClean="0"/>
              <a:t>Home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Paragraph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Center</a:t>
            </a:r>
            <a:r>
              <a:rPr lang="en-US" sz="1200" i="0" baseline="0" dirty="0" smtClean="0"/>
              <a:t> to center the text on the slide.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Select the text box. Under </a:t>
            </a:r>
            <a:r>
              <a:rPr lang="en-US" sz="1200" b="1" i="0" baseline="0" dirty="0" smtClean="0"/>
              <a:t>Drawing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WordArt Styles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Text Effects</a:t>
            </a:r>
            <a:r>
              <a:rPr lang="en-US" sz="1200" i="0" baseline="0" dirty="0" smtClean="0"/>
              <a:t>, point to </a:t>
            </a:r>
            <a:r>
              <a:rPr lang="en-US" sz="1200" b="1" i="0" baseline="0" dirty="0" smtClean="0"/>
              <a:t>Transform</a:t>
            </a:r>
            <a:r>
              <a:rPr lang="en-US" sz="1200" i="0" baseline="0" dirty="0" smtClean="0"/>
              <a:t>, and then under </a:t>
            </a:r>
            <a:r>
              <a:rPr lang="en-US" sz="1200" b="1" i="0" baseline="0" dirty="0" smtClean="0"/>
              <a:t>Warp</a:t>
            </a:r>
            <a:r>
              <a:rPr lang="en-US" sz="1200" i="0" baseline="0" dirty="0" smtClean="0"/>
              <a:t> click </a:t>
            </a:r>
            <a:r>
              <a:rPr lang="en-US" sz="1200" b="1" i="0" baseline="0" dirty="0" smtClean="0"/>
              <a:t>Triangle Up</a:t>
            </a:r>
            <a:r>
              <a:rPr lang="en-US" sz="1200" i="0" baseline="0" dirty="0" smtClean="0"/>
              <a:t> (first row, third option from the left).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Drag the pink diamond adjustment handle (at the left side of the text box) to adjust the amount of text warp.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Select the text. Under </a:t>
            </a:r>
            <a:r>
              <a:rPr lang="en-US" sz="1200" b="1" i="0" baseline="0" dirty="0" smtClean="0"/>
              <a:t>Drawing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WordArt Styles</a:t>
            </a:r>
            <a:r>
              <a:rPr lang="en-US" sz="1200" i="0" baseline="0" dirty="0" smtClean="0"/>
              <a:t> group, click the arrow next to </a:t>
            </a:r>
            <a:r>
              <a:rPr lang="en-US" sz="1200" b="1" i="0" baseline="0" dirty="0" smtClean="0"/>
              <a:t>Text Fill</a:t>
            </a:r>
            <a:r>
              <a:rPr lang="en-US" sz="1200" b="0" i="0" baseline="0" dirty="0" smtClean="0"/>
              <a:t>, point to </a:t>
            </a:r>
            <a:r>
              <a:rPr lang="en-US" sz="1200" b="1" i="0" baseline="0" dirty="0" smtClean="0"/>
              <a:t>Gradient</a:t>
            </a:r>
            <a:r>
              <a:rPr lang="en-US" sz="1200" b="0" i="0" baseline="0" dirty="0" smtClean="0"/>
              <a:t>, and click </a:t>
            </a:r>
            <a:r>
              <a:rPr lang="en-US" sz="1200" b="1" i="0" baseline="0" dirty="0" smtClean="0"/>
              <a:t>More Gradients</a:t>
            </a:r>
            <a:r>
              <a:rPr lang="en-US" sz="1200" b="0" i="0" baseline="0" dirty="0" smtClean="0"/>
              <a:t>. </a:t>
            </a:r>
            <a:endParaRPr lang="en-US" sz="1200" i="1" baseline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Format Text Effects </a:t>
            </a:r>
            <a:r>
              <a:rPr lang="en-US" sz="1200" baseline="0" dirty="0" smtClean="0"/>
              <a:t>dialog box, click </a:t>
            </a:r>
            <a:r>
              <a:rPr lang="en-US" sz="1200" b="1" baseline="0" dirty="0" smtClean="0"/>
              <a:t>Text Fill </a:t>
            </a:r>
            <a:r>
              <a:rPr lang="en-US" sz="1200" baseline="0" dirty="0" smtClean="0"/>
              <a:t>in the left pane, select </a:t>
            </a:r>
            <a:r>
              <a:rPr lang="en-US" sz="1200" b="1" baseline="0" dirty="0" smtClean="0"/>
              <a:t>Gradient fill </a:t>
            </a:r>
            <a:r>
              <a:rPr lang="en-US" sz="1200" baseline="0" dirty="0" smtClean="0"/>
              <a:t>in the right pane, and then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In the </a:t>
            </a:r>
            <a:r>
              <a:rPr lang="en-US" sz="1200" b="1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Type</a:t>
            </a:r>
            <a:r>
              <a:rPr lang="en-US" sz="1200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 list, select </a:t>
            </a:r>
            <a:r>
              <a:rPr lang="en-US" sz="1200" b="1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Linear</a:t>
            </a:r>
            <a:r>
              <a:rPr lang="en-US" sz="1200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Direction</a:t>
            </a:r>
            <a:r>
              <a:rPr lang="en-US" sz="1200" dirty="0" smtClean="0"/>
              <a:t>, and then</a:t>
            </a:r>
            <a:r>
              <a:rPr lang="en-US" sz="1200" baseline="0" dirty="0" smtClean="0"/>
              <a:t> click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 Right 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(first row, fourth option from the left).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Angle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box, enter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0</a:t>
            </a:r>
            <a:r>
              <a:rPr lang="en-US" sz="1200" b="1" dirty="0" smtClean="0"/>
              <a:t>°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Add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Remove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until five stops appear in the slider.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dirty="0" smtClean="0"/>
              <a:t>Also under </a:t>
            </a:r>
            <a:r>
              <a:rPr lang="en-US" sz="1200" b="1" dirty="0" smtClean="0"/>
              <a:t>Gradient stops</a:t>
            </a:r>
            <a:r>
              <a:rPr lang="en-US" sz="1200" dirty="0" smtClean="0"/>
              <a:t>, customize the gradient stops that you added as follows: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first stop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0%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Lighter 60% </a:t>
            </a:r>
            <a:r>
              <a:rPr lang="en-US" sz="1200" dirty="0" smtClean="0"/>
              <a:t>(third row, fifth option from</a:t>
            </a:r>
            <a:r>
              <a:rPr lang="en-US" sz="1200" baseline="0" dirty="0" smtClean="0"/>
              <a:t> the left</a:t>
            </a:r>
            <a:r>
              <a:rPr lang="en-US" sz="1200" dirty="0" smtClean="0"/>
              <a:t>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next stop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17%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Lighter 80% </a:t>
            </a:r>
            <a:r>
              <a:rPr lang="en-US" sz="1200" dirty="0" smtClean="0"/>
              <a:t>(second row, fifth option from the left).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next stop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50%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White, Background 1 </a:t>
            </a:r>
            <a:r>
              <a:rPr lang="en-US" sz="1200" dirty="0" smtClean="0"/>
              <a:t>(first row,</a:t>
            </a:r>
            <a:r>
              <a:rPr lang="en-US" sz="1200" baseline="0" dirty="0" smtClean="0"/>
              <a:t> first option from the left</a:t>
            </a:r>
            <a:r>
              <a:rPr lang="en-US" sz="1200" dirty="0" smtClean="0"/>
              <a:t>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next stop</a:t>
            </a:r>
            <a:r>
              <a:rPr lang="en-US" sz="1200" b="0" baseline="0" dirty="0" smtClean="0"/>
              <a:t>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51%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Lighter 40% </a:t>
            </a:r>
            <a:r>
              <a:rPr lang="en-US" sz="1200" dirty="0" smtClean="0"/>
              <a:t>(fourth row, fifth option from the left).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last stop in the slider,</a:t>
            </a:r>
            <a:r>
              <a:rPr lang="en-US" sz="1200" b="0" baseline="0" dirty="0" smtClean="0"/>
              <a:t> </a:t>
            </a:r>
            <a:r>
              <a:rPr lang="en-US" sz="1200" dirty="0" smtClean="0"/>
              <a:t>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100%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Darker 25% </a:t>
            </a:r>
            <a:r>
              <a:rPr lang="en-US" sz="1200" dirty="0" smtClean="0"/>
              <a:t>(fifth row, fifth option from the left).</a:t>
            </a:r>
          </a:p>
          <a:p>
            <a:pPr marL="228600" lvl="2" indent="-228600">
              <a:buFont typeface="+mj-lt"/>
              <a:buAutoNum type="arabicPeriod" startAt="10"/>
              <a:defRPr/>
            </a:pP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Drawing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WordArt Styles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Text Effects</a:t>
            </a:r>
            <a:r>
              <a:rPr lang="en-US" sz="1200" i="0" baseline="0" dirty="0" smtClean="0"/>
              <a:t>, point to </a:t>
            </a:r>
            <a:r>
              <a:rPr lang="en-US" sz="1200" b="1" i="0" baseline="0" dirty="0" smtClean="0"/>
              <a:t>Reflection</a:t>
            </a:r>
            <a:r>
              <a:rPr lang="en-US" sz="1200" i="0" baseline="0" dirty="0" smtClean="0"/>
              <a:t>, and then under </a:t>
            </a:r>
            <a:r>
              <a:rPr lang="en-US" sz="1200" b="1" i="0" baseline="0" dirty="0" smtClean="0"/>
              <a:t>Reflection Variations </a:t>
            </a:r>
            <a:r>
              <a:rPr lang="en-US" sz="1200" i="0" baseline="0" dirty="0" smtClean="0"/>
              <a:t>click </a:t>
            </a:r>
            <a:r>
              <a:rPr lang="en-US" sz="1200" b="1" dirty="0" smtClean="0"/>
              <a:t>Tight Reflection, touching</a:t>
            </a:r>
            <a:r>
              <a:rPr lang="en-US" sz="1200" dirty="0" smtClean="0"/>
              <a:t> (first row,</a:t>
            </a:r>
            <a:r>
              <a:rPr lang="en-US" sz="1200" baseline="0" dirty="0" smtClean="0"/>
              <a:t> first option from the left</a:t>
            </a:r>
            <a:r>
              <a:rPr lang="en-US" sz="1200" dirty="0" smtClean="0"/>
              <a:t>).</a:t>
            </a:r>
            <a:endParaRPr lang="en-US" sz="1200" i="0" baseline="0" dirty="0" smtClean="0"/>
          </a:p>
          <a:p>
            <a:pPr marL="228600" lvl="2" indent="-228600">
              <a:buFont typeface="+mj-lt"/>
              <a:buAutoNum type="arabicPeriod" startAt="10"/>
              <a:defRPr/>
            </a:pPr>
            <a:endParaRPr lang="en-US" sz="1200" i="0" baseline="0" dirty="0" smtClean="0"/>
          </a:p>
          <a:p>
            <a:endParaRPr lang="en-US" sz="1200" dirty="0" smtClean="0"/>
          </a:p>
          <a:p>
            <a:r>
              <a:rPr lang="en-US" sz="1200" dirty="0" smtClean="0"/>
              <a:t>To</a:t>
            </a:r>
            <a:r>
              <a:rPr lang="en-US" sz="1200" baseline="0" dirty="0" smtClean="0"/>
              <a:t> reproduce the background on this slide, do the following:</a:t>
            </a:r>
            <a:endParaRPr lang="en-US" sz="1200" dirty="0" smtClean="0"/>
          </a:p>
          <a:p>
            <a: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Right-click the slide background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area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then click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dialog box,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click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Fill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left pane, select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fill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right pane, and then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Type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list, select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Direction</a:t>
            </a:r>
            <a:r>
              <a:rPr lang="en-US" sz="1200" dirty="0" smtClean="0"/>
              <a:t>, and then</a:t>
            </a:r>
            <a:r>
              <a:rPr lang="en-US" sz="1200" baseline="0" dirty="0" smtClean="0"/>
              <a:t> click</a:t>
            </a:r>
            <a:r>
              <a:rPr lang="en-US" sz="1200" dirty="0" smtClean="0"/>
              <a:t>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 Down 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(first row, second option from the left).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Add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Remove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until two stops appear in the slider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dirty="0" smtClean="0"/>
              <a:t>Also under </a:t>
            </a:r>
            <a:r>
              <a:rPr lang="en-US" sz="1200" b="1" dirty="0" smtClean="0"/>
              <a:t>Gradient stops</a:t>
            </a:r>
            <a:r>
              <a:rPr lang="en-US" sz="1200" dirty="0" smtClean="0"/>
              <a:t>, customize the gradient stops that you added as follows: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first stop in the slider</a:t>
            </a:r>
            <a:r>
              <a:rPr lang="en-US" sz="1200" dirty="0" smtClean="0"/>
              <a:t>, and then do the following: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dirty="0" smtClean="0"/>
              <a:t>In</a:t>
            </a:r>
            <a:r>
              <a:rPr lang="en-US" sz="1200" dirty="0" smtClean="0"/>
              <a:t>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64</a:t>
            </a:r>
            <a:r>
              <a:rPr lang="en-US" sz="1200" b="1" dirty="0" smtClean="0"/>
              <a:t>%</a:t>
            </a:r>
            <a:r>
              <a:rPr lang="en-US" sz="1200" dirty="0" smtClean="0"/>
              <a:t>.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</a:t>
            </a: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Theme Colors</a:t>
            </a:r>
            <a:r>
              <a:rPr lang="en-US" sz="1200" i="0" baseline="0" dirty="0" smtClean="0"/>
              <a:t> </a:t>
            </a:r>
            <a:r>
              <a:rPr lang="en-US" sz="1200" dirty="0" smtClean="0"/>
              <a:t>click </a:t>
            </a:r>
            <a:r>
              <a:rPr lang="en-US" sz="1200" b="1" dirty="0" smtClean="0"/>
              <a:t>Black, Text 1</a:t>
            </a:r>
            <a:r>
              <a:rPr lang="en-US" sz="1200" b="1" baseline="0" dirty="0" smtClean="0"/>
              <a:t> </a:t>
            </a:r>
            <a:r>
              <a:rPr lang="en-US" sz="1200" b="0" dirty="0" smtClean="0"/>
              <a:t>(first row, second option from the left</a:t>
            </a:r>
            <a:r>
              <a:rPr lang="en-US" sz="1200" b="0" baseline="0" dirty="0" smtClean="0"/>
              <a:t>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last stop</a:t>
            </a:r>
            <a:r>
              <a:rPr lang="en-US" sz="1200" b="0" baseline="0" dirty="0" smtClean="0"/>
              <a:t> in the slider</a:t>
            </a:r>
            <a:r>
              <a:rPr lang="en-US" sz="1200" dirty="0" smtClean="0"/>
              <a:t>, and then do the following: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dirty="0" smtClean="0"/>
              <a:t>In</a:t>
            </a:r>
            <a:r>
              <a:rPr lang="en-US" sz="1200" dirty="0" smtClean="0"/>
              <a:t>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100</a:t>
            </a:r>
            <a:r>
              <a:rPr lang="en-US" sz="1200" b="1" dirty="0" smtClean="0"/>
              <a:t>%</a:t>
            </a:r>
            <a:r>
              <a:rPr lang="en-US" sz="1200" dirty="0" smtClean="0"/>
              <a:t>.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</a:t>
            </a: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Theme Colors</a:t>
            </a:r>
            <a:r>
              <a:rPr lang="en-US" sz="1200" i="0" baseline="0" dirty="0" smtClean="0"/>
              <a:t>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</a:t>
            </a:r>
            <a:r>
              <a:rPr lang="en-US" sz="1200" b="1" baseline="0" dirty="0" smtClean="0"/>
              <a:t> Darker 25% </a:t>
            </a:r>
            <a:r>
              <a:rPr lang="en-US" sz="1200" b="0" dirty="0" smtClean="0"/>
              <a:t>(fifth row, fifth option from the left</a:t>
            </a:r>
            <a:r>
              <a:rPr lang="en-US" sz="1200" b="0" baseline="0" dirty="0" smtClean="0"/>
              <a:t>).</a:t>
            </a:r>
            <a:endParaRPr lang="en-US" sz="1200" b="0" dirty="0" smtClean="0"/>
          </a:p>
          <a:p>
            <a:endParaRPr lang="en-US" sz="1400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6" name="Slide Image Placeholder 5"/>
          <p:cNvSpPr>
            <a:spLocks noGrp="1" noRot="1" noChangeAspect="1"/>
          </p:cNvSpPr>
          <p:nvPr>
            <p:ph type="sldImg"/>
          </p:nvPr>
        </p:nvSpPr>
        <p:spPr>
          <a:xfrm>
            <a:off x="533400" y="460375"/>
            <a:ext cx="3144838" cy="2359025"/>
          </a:xfr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40000" lnSpcReduction="20000"/>
          </a:bodyPr>
          <a:lstStyle/>
          <a:p>
            <a:r>
              <a:rPr lang="en-US" sz="1400" b="1" dirty="0" smtClean="0"/>
              <a:t>Shaded</a:t>
            </a:r>
            <a:r>
              <a:rPr lang="en-US" sz="1400" b="1" baseline="0" dirty="0" smtClean="0"/>
              <a:t> text wrapped around a corner</a:t>
            </a:r>
            <a:endParaRPr lang="en-US" sz="1400" b="1" dirty="0" smtClean="0"/>
          </a:p>
          <a:p>
            <a:r>
              <a:rPr lang="en-US" sz="1400" dirty="0" smtClean="0"/>
              <a:t>(Basic)</a:t>
            </a:r>
          </a:p>
          <a:p>
            <a:endParaRPr lang="en-US" sz="1400" dirty="0" smtClean="0"/>
          </a:p>
          <a:p>
            <a:endParaRPr lang="en-US" sz="1400" dirty="0" smtClean="0"/>
          </a:p>
          <a:p>
            <a:r>
              <a:rPr lang="en-US" sz="1200" dirty="0" smtClean="0"/>
              <a:t>To</a:t>
            </a:r>
            <a:r>
              <a:rPr lang="en-US" sz="1200" baseline="0" dirty="0" smtClean="0"/>
              <a:t> reproduce the effects on this slide, do the following:</a:t>
            </a:r>
            <a:endParaRPr lang="en-US" sz="120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dirty="0" smtClean="0"/>
              <a:t>On the </a:t>
            </a:r>
            <a:r>
              <a:rPr lang="en-US" sz="1200" b="1" i="0" dirty="0" smtClean="0"/>
              <a:t>Home</a:t>
            </a:r>
            <a:r>
              <a:rPr lang="en-US" sz="1200" i="0" dirty="0" smtClean="0"/>
              <a:t> tab, in the</a:t>
            </a:r>
            <a:r>
              <a:rPr lang="en-US" sz="1200" i="0" baseline="0" dirty="0" smtClean="0"/>
              <a:t> </a:t>
            </a:r>
            <a:r>
              <a:rPr lang="en-US" sz="1200" b="1" i="0" baseline="0" dirty="0" smtClean="0"/>
              <a:t>Slides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Layout</a:t>
            </a:r>
            <a:r>
              <a:rPr lang="en-US" sz="1200" i="0" baseline="0" dirty="0" smtClean="0"/>
              <a:t>, and then click </a:t>
            </a:r>
            <a:r>
              <a:rPr lang="en-US" sz="1200" b="1" i="0" baseline="0" dirty="0" smtClean="0"/>
              <a:t>Blank</a:t>
            </a:r>
            <a:r>
              <a:rPr lang="en-US" sz="1200" i="0" baseline="0" dirty="0" smtClean="0"/>
              <a:t>.</a:t>
            </a:r>
            <a:endParaRPr lang="en-US" sz="1200" i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dirty="0" smtClean="0"/>
              <a:t>On</a:t>
            </a:r>
            <a:r>
              <a:rPr lang="en-US" sz="1200" i="0" baseline="0" dirty="0" smtClean="0"/>
              <a:t> the </a:t>
            </a:r>
            <a:r>
              <a:rPr lang="en-US" sz="1200" b="1" i="0" baseline="0" dirty="0" smtClean="0"/>
              <a:t>Insert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Text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Text Box</a:t>
            </a:r>
            <a:r>
              <a:rPr lang="en-US" sz="1200" i="0" baseline="0" dirty="0" smtClean="0"/>
              <a:t>, and then on the slide, drag to draw the text box.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Enter text in the text box, select the text, and then o</a:t>
            </a:r>
            <a:r>
              <a:rPr lang="en-US" sz="1200" i="0" dirty="0" smtClean="0"/>
              <a:t>n the </a:t>
            </a:r>
            <a:r>
              <a:rPr lang="en-US" sz="1200" b="1" i="0" dirty="0" smtClean="0"/>
              <a:t>Home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Font</a:t>
            </a:r>
            <a:r>
              <a:rPr lang="en-US" sz="1200" i="0" baseline="0" dirty="0" smtClean="0"/>
              <a:t> group, select </a:t>
            </a:r>
            <a:r>
              <a:rPr lang="en-US" sz="1200" b="1" dirty="0" smtClean="0"/>
              <a:t>Haettenschweiler</a:t>
            </a:r>
            <a:r>
              <a:rPr lang="en-US" sz="1200" b="1" i="0" baseline="0" dirty="0" smtClean="0"/>
              <a:t> </a:t>
            </a:r>
            <a:r>
              <a:rPr lang="en-US" sz="1200" i="0" baseline="0" dirty="0" smtClean="0"/>
              <a:t>from the </a:t>
            </a:r>
            <a:r>
              <a:rPr lang="en-US" sz="1200" b="1" i="0" baseline="0" dirty="0" smtClean="0"/>
              <a:t>Font</a:t>
            </a:r>
            <a:r>
              <a:rPr lang="en-US" sz="1200" i="0" baseline="0" dirty="0" smtClean="0"/>
              <a:t> list, and then select </a:t>
            </a:r>
            <a:r>
              <a:rPr lang="en-US" sz="1200" b="1" i="0" baseline="0" dirty="0" smtClean="0"/>
              <a:t>24</a:t>
            </a:r>
            <a:r>
              <a:rPr lang="en-US" sz="1200" i="0" baseline="0" dirty="0" smtClean="0"/>
              <a:t> from the </a:t>
            </a:r>
            <a:r>
              <a:rPr lang="en-US" sz="1200" b="1" i="0" baseline="0" dirty="0" smtClean="0"/>
              <a:t>Font Size </a:t>
            </a:r>
            <a:r>
              <a:rPr lang="en-US" sz="1200" b="0" i="0" baseline="0" dirty="0" smtClean="0"/>
              <a:t>list</a:t>
            </a:r>
            <a:r>
              <a:rPr lang="en-US" sz="1200" i="0" baseline="0" dirty="0" smtClean="0"/>
              <a:t>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On the </a:t>
            </a:r>
            <a:r>
              <a:rPr lang="en-US" sz="1200" b="1" i="0" baseline="0" dirty="0" smtClean="0"/>
              <a:t>Home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Paragraph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Center</a:t>
            </a:r>
            <a:r>
              <a:rPr lang="en-US" sz="1200" i="0" baseline="0" dirty="0" smtClean="0"/>
              <a:t> to center the text on the slide.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Select the text box. Under </a:t>
            </a:r>
            <a:r>
              <a:rPr lang="en-US" sz="1200" b="1" i="0" baseline="0" dirty="0" smtClean="0"/>
              <a:t>Drawing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WordArt Styles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Text Effects</a:t>
            </a:r>
            <a:r>
              <a:rPr lang="en-US" sz="1200" i="0" baseline="0" dirty="0" smtClean="0"/>
              <a:t>, point to </a:t>
            </a:r>
            <a:r>
              <a:rPr lang="en-US" sz="1200" b="1" i="0" baseline="0" dirty="0" smtClean="0"/>
              <a:t>Transform</a:t>
            </a:r>
            <a:r>
              <a:rPr lang="en-US" sz="1200" i="0" baseline="0" dirty="0" smtClean="0"/>
              <a:t>, and then under </a:t>
            </a:r>
            <a:r>
              <a:rPr lang="en-US" sz="1200" b="1" i="0" baseline="0" dirty="0" smtClean="0"/>
              <a:t>Warp</a:t>
            </a:r>
            <a:r>
              <a:rPr lang="en-US" sz="1200" i="0" baseline="0" dirty="0" smtClean="0"/>
              <a:t> click </a:t>
            </a:r>
            <a:r>
              <a:rPr lang="en-US" sz="1200" b="1" i="0" baseline="0" dirty="0" smtClean="0"/>
              <a:t>Triangle Up</a:t>
            </a:r>
            <a:r>
              <a:rPr lang="en-US" sz="1200" i="0" baseline="0" dirty="0" smtClean="0"/>
              <a:t> (first row, third option from the left).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Drag the pink diamond adjustment handle (at the left side of the text box) to adjust the amount of text warp.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Select the text. Under </a:t>
            </a:r>
            <a:r>
              <a:rPr lang="en-US" sz="1200" b="1" i="0" baseline="0" dirty="0" smtClean="0"/>
              <a:t>Drawing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WordArt Styles</a:t>
            </a:r>
            <a:r>
              <a:rPr lang="en-US" sz="1200" i="0" baseline="0" dirty="0" smtClean="0"/>
              <a:t> group, click the arrow next to </a:t>
            </a:r>
            <a:r>
              <a:rPr lang="en-US" sz="1200" b="1" i="0" baseline="0" dirty="0" smtClean="0"/>
              <a:t>Text Fill</a:t>
            </a:r>
            <a:r>
              <a:rPr lang="en-US" sz="1200" b="0" i="0" baseline="0" dirty="0" smtClean="0"/>
              <a:t>, point to </a:t>
            </a:r>
            <a:r>
              <a:rPr lang="en-US" sz="1200" b="1" i="0" baseline="0" dirty="0" smtClean="0"/>
              <a:t>Gradient</a:t>
            </a:r>
            <a:r>
              <a:rPr lang="en-US" sz="1200" b="0" i="0" baseline="0" dirty="0" smtClean="0"/>
              <a:t>, and click </a:t>
            </a:r>
            <a:r>
              <a:rPr lang="en-US" sz="1200" b="1" i="0" baseline="0" dirty="0" smtClean="0"/>
              <a:t>More Gradients</a:t>
            </a:r>
            <a:r>
              <a:rPr lang="en-US" sz="1200" b="0" i="0" baseline="0" dirty="0" smtClean="0"/>
              <a:t>. </a:t>
            </a:r>
            <a:endParaRPr lang="en-US" sz="1200" i="1" baseline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Format Text Effects </a:t>
            </a:r>
            <a:r>
              <a:rPr lang="en-US" sz="1200" baseline="0" dirty="0" smtClean="0"/>
              <a:t>dialog box, click </a:t>
            </a:r>
            <a:r>
              <a:rPr lang="en-US" sz="1200" b="1" baseline="0" dirty="0" smtClean="0"/>
              <a:t>Text Fill </a:t>
            </a:r>
            <a:r>
              <a:rPr lang="en-US" sz="1200" baseline="0" dirty="0" smtClean="0"/>
              <a:t>in the left pane, select </a:t>
            </a:r>
            <a:r>
              <a:rPr lang="en-US" sz="1200" b="1" baseline="0" dirty="0" smtClean="0"/>
              <a:t>Gradient fill </a:t>
            </a:r>
            <a:r>
              <a:rPr lang="en-US" sz="1200" baseline="0" dirty="0" smtClean="0"/>
              <a:t>in the right pane, and then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In the </a:t>
            </a:r>
            <a:r>
              <a:rPr lang="en-US" sz="1200" b="1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Type</a:t>
            </a:r>
            <a:r>
              <a:rPr lang="en-US" sz="1200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 list, select </a:t>
            </a:r>
            <a:r>
              <a:rPr lang="en-US" sz="1200" b="1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Linear</a:t>
            </a:r>
            <a:r>
              <a:rPr lang="en-US" sz="1200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Direction</a:t>
            </a:r>
            <a:r>
              <a:rPr lang="en-US" sz="1200" dirty="0" smtClean="0"/>
              <a:t>, and then</a:t>
            </a:r>
            <a:r>
              <a:rPr lang="en-US" sz="1200" baseline="0" dirty="0" smtClean="0"/>
              <a:t> click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 Right 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(first row, fourth option from the left).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Angle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box, enter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0</a:t>
            </a:r>
            <a:r>
              <a:rPr lang="en-US" sz="1200" b="1" dirty="0" smtClean="0"/>
              <a:t>°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Add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Remove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until five stops appear in the slider.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dirty="0" smtClean="0"/>
              <a:t>Also under </a:t>
            </a:r>
            <a:r>
              <a:rPr lang="en-US" sz="1200" b="1" dirty="0" smtClean="0"/>
              <a:t>Gradient stops</a:t>
            </a:r>
            <a:r>
              <a:rPr lang="en-US" sz="1200" dirty="0" smtClean="0"/>
              <a:t>, customize the gradient stops that you added as follows: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first stop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0%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Lighter 60% </a:t>
            </a:r>
            <a:r>
              <a:rPr lang="en-US" sz="1200" dirty="0" smtClean="0"/>
              <a:t>(third row, fifth option from</a:t>
            </a:r>
            <a:r>
              <a:rPr lang="en-US" sz="1200" baseline="0" dirty="0" smtClean="0"/>
              <a:t> the left</a:t>
            </a:r>
            <a:r>
              <a:rPr lang="en-US" sz="1200" dirty="0" smtClean="0"/>
              <a:t>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next stop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17%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Lighter 80% </a:t>
            </a:r>
            <a:r>
              <a:rPr lang="en-US" sz="1200" dirty="0" smtClean="0"/>
              <a:t>(second row, fifth option from the left).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next stop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50%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White, Background 1 </a:t>
            </a:r>
            <a:r>
              <a:rPr lang="en-US" sz="1200" dirty="0" smtClean="0"/>
              <a:t>(first row,</a:t>
            </a:r>
            <a:r>
              <a:rPr lang="en-US" sz="1200" baseline="0" dirty="0" smtClean="0"/>
              <a:t> first option from the left</a:t>
            </a:r>
            <a:r>
              <a:rPr lang="en-US" sz="1200" dirty="0" smtClean="0"/>
              <a:t>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next stop</a:t>
            </a:r>
            <a:r>
              <a:rPr lang="en-US" sz="1200" b="0" baseline="0" dirty="0" smtClean="0"/>
              <a:t>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51%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Lighter 40% </a:t>
            </a:r>
            <a:r>
              <a:rPr lang="en-US" sz="1200" dirty="0" smtClean="0"/>
              <a:t>(fourth row, fifth option from the left).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last stop in the slider,</a:t>
            </a:r>
            <a:r>
              <a:rPr lang="en-US" sz="1200" b="0" baseline="0" dirty="0" smtClean="0"/>
              <a:t> </a:t>
            </a:r>
            <a:r>
              <a:rPr lang="en-US" sz="1200" dirty="0" smtClean="0"/>
              <a:t>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100%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Darker 25% </a:t>
            </a:r>
            <a:r>
              <a:rPr lang="en-US" sz="1200" dirty="0" smtClean="0"/>
              <a:t>(fifth row, fifth option from the left).</a:t>
            </a:r>
          </a:p>
          <a:p>
            <a:pPr marL="228600" lvl="2" indent="-228600">
              <a:buFont typeface="+mj-lt"/>
              <a:buAutoNum type="arabicPeriod" startAt="10"/>
              <a:defRPr/>
            </a:pP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Drawing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WordArt Styles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Text Effects</a:t>
            </a:r>
            <a:r>
              <a:rPr lang="en-US" sz="1200" i="0" baseline="0" dirty="0" smtClean="0"/>
              <a:t>, point to </a:t>
            </a:r>
            <a:r>
              <a:rPr lang="en-US" sz="1200" b="1" i="0" baseline="0" dirty="0" smtClean="0"/>
              <a:t>Reflection</a:t>
            </a:r>
            <a:r>
              <a:rPr lang="en-US" sz="1200" i="0" baseline="0" dirty="0" smtClean="0"/>
              <a:t>, and then under </a:t>
            </a:r>
            <a:r>
              <a:rPr lang="en-US" sz="1200" b="1" i="0" baseline="0" dirty="0" smtClean="0"/>
              <a:t>Reflection Variations </a:t>
            </a:r>
            <a:r>
              <a:rPr lang="en-US" sz="1200" i="0" baseline="0" dirty="0" smtClean="0"/>
              <a:t>click </a:t>
            </a:r>
            <a:r>
              <a:rPr lang="en-US" sz="1200" b="1" dirty="0" smtClean="0"/>
              <a:t>Tight Reflection, touching</a:t>
            </a:r>
            <a:r>
              <a:rPr lang="en-US" sz="1200" dirty="0" smtClean="0"/>
              <a:t> (first row,</a:t>
            </a:r>
            <a:r>
              <a:rPr lang="en-US" sz="1200" baseline="0" dirty="0" smtClean="0"/>
              <a:t> first option from the left</a:t>
            </a:r>
            <a:r>
              <a:rPr lang="en-US" sz="1200" dirty="0" smtClean="0"/>
              <a:t>).</a:t>
            </a:r>
            <a:endParaRPr lang="en-US" sz="1200" i="0" baseline="0" dirty="0" smtClean="0"/>
          </a:p>
          <a:p>
            <a:pPr marL="228600" lvl="2" indent="-228600">
              <a:buFont typeface="+mj-lt"/>
              <a:buAutoNum type="arabicPeriod" startAt="10"/>
              <a:defRPr/>
            </a:pPr>
            <a:endParaRPr lang="en-US" sz="1200" i="0" baseline="0" dirty="0" smtClean="0"/>
          </a:p>
          <a:p>
            <a:endParaRPr lang="en-US" sz="1200" dirty="0" smtClean="0"/>
          </a:p>
          <a:p>
            <a:r>
              <a:rPr lang="en-US" sz="1200" dirty="0" smtClean="0"/>
              <a:t>To</a:t>
            </a:r>
            <a:r>
              <a:rPr lang="en-US" sz="1200" baseline="0" dirty="0" smtClean="0"/>
              <a:t> reproduce the background on this slide, do the following:</a:t>
            </a:r>
            <a:endParaRPr lang="en-US" sz="1200" dirty="0" smtClean="0"/>
          </a:p>
          <a:p>
            <a: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Right-click the slide background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area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then click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dialog box,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click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Fill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left pane, select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fill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right pane, and then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Type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list, select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Direction</a:t>
            </a:r>
            <a:r>
              <a:rPr lang="en-US" sz="1200" dirty="0" smtClean="0"/>
              <a:t>, and then</a:t>
            </a:r>
            <a:r>
              <a:rPr lang="en-US" sz="1200" baseline="0" dirty="0" smtClean="0"/>
              <a:t> click</a:t>
            </a:r>
            <a:r>
              <a:rPr lang="en-US" sz="1200" dirty="0" smtClean="0"/>
              <a:t>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 Down 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(first row, second option from the left).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Add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Remove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until two stops appear in the slider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dirty="0" smtClean="0"/>
              <a:t>Also under </a:t>
            </a:r>
            <a:r>
              <a:rPr lang="en-US" sz="1200" b="1" dirty="0" smtClean="0"/>
              <a:t>Gradient stops</a:t>
            </a:r>
            <a:r>
              <a:rPr lang="en-US" sz="1200" dirty="0" smtClean="0"/>
              <a:t>, customize the gradient stops that you added as follows: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first stop in the slider</a:t>
            </a:r>
            <a:r>
              <a:rPr lang="en-US" sz="1200" dirty="0" smtClean="0"/>
              <a:t>, and then do the following: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dirty="0" smtClean="0"/>
              <a:t>In</a:t>
            </a:r>
            <a:r>
              <a:rPr lang="en-US" sz="1200" dirty="0" smtClean="0"/>
              <a:t>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64</a:t>
            </a:r>
            <a:r>
              <a:rPr lang="en-US" sz="1200" b="1" dirty="0" smtClean="0"/>
              <a:t>%</a:t>
            </a:r>
            <a:r>
              <a:rPr lang="en-US" sz="1200" dirty="0" smtClean="0"/>
              <a:t>.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</a:t>
            </a: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Theme Colors</a:t>
            </a:r>
            <a:r>
              <a:rPr lang="en-US" sz="1200" i="0" baseline="0" dirty="0" smtClean="0"/>
              <a:t> </a:t>
            </a:r>
            <a:r>
              <a:rPr lang="en-US" sz="1200" dirty="0" smtClean="0"/>
              <a:t>click </a:t>
            </a:r>
            <a:r>
              <a:rPr lang="en-US" sz="1200" b="1" dirty="0" smtClean="0"/>
              <a:t>Black, Text 1</a:t>
            </a:r>
            <a:r>
              <a:rPr lang="en-US" sz="1200" b="1" baseline="0" dirty="0" smtClean="0"/>
              <a:t> </a:t>
            </a:r>
            <a:r>
              <a:rPr lang="en-US" sz="1200" b="0" dirty="0" smtClean="0"/>
              <a:t>(first row, second option from the left</a:t>
            </a:r>
            <a:r>
              <a:rPr lang="en-US" sz="1200" b="0" baseline="0" dirty="0" smtClean="0"/>
              <a:t>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last stop</a:t>
            </a:r>
            <a:r>
              <a:rPr lang="en-US" sz="1200" b="0" baseline="0" dirty="0" smtClean="0"/>
              <a:t> in the slider</a:t>
            </a:r>
            <a:r>
              <a:rPr lang="en-US" sz="1200" dirty="0" smtClean="0"/>
              <a:t>, and then do the following: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dirty="0" smtClean="0"/>
              <a:t>In</a:t>
            </a:r>
            <a:r>
              <a:rPr lang="en-US" sz="1200" dirty="0" smtClean="0"/>
              <a:t>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100</a:t>
            </a:r>
            <a:r>
              <a:rPr lang="en-US" sz="1200" b="1" dirty="0" smtClean="0"/>
              <a:t>%</a:t>
            </a:r>
            <a:r>
              <a:rPr lang="en-US" sz="1200" dirty="0" smtClean="0"/>
              <a:t>.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</a:t>
            </a: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Theme Colors</a:t>
            </a:r>
            <a:r>
              <a:rPr lang="en-US" sz="1200" i="0" baseline="0" dirty="0" smtClean="0"/>
              <a:t>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</a:t>
            </a:r>
            <a:r>
              <a:rPr lang="en-US" sz="1200" b="1" baseline="0" dirty="0" smtClean="0"/>
              <a:t> Darker 25% </a:t>
            </a:r>
            <a:r>
              <a:rPr lang="en-US" sz="1200" b="0" dirty="0" smtClean="0"/>
              <a:t>(fifth row, fifth option from the left</a:t>
            </a:r>
            <a:r>
              <a:rPr lang="en-US" sz="1200" b="0" baseline="0" dirty="0" smtClean="0"/>
              <a:t>).</a:t>
            </a:r>
            <a:endParaRPr lang="en-US" sz="1200" b="0" dirty="0" smtClean="0"/>
          </a:p>
          <a:p>
            <a:endParaRPr lang="en-US" sz="1400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6" name="Slide Image Placeholder 5"/>
          <p:cNvSpPr>
            <a:spLocks noGrp="1" noRot="1" noChangeAspect="1"/>
          </p:cNvSpPr>
          <p:nvPr>
            <p:ph type="sldImg"/>
          </p:nvPr>
        </p:nvSpPr>
        <p:spPr>
          <a:xfrm>
            <a:off x="533400" y="460375"/>
            <a:ext cx="3144838" cy="2359025"/>
          </a:xfr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40000" lnSpcReduction="20000"/>
          </a:bodyPr>
          <a:lstStyle/>
          <a:p>
            <a:r>
              <a:rPr lang="en-US" sz="1400" b="1" dirty="0" smtClean="0"/>
              <a:t>Shaded</a:t>
            </a:r>
            <a:r>
              <a:rPr lang="en-US" sz="1400" b="1" baseline="0" dirty="0" smtClean="0"/>
              <a:t> text wrapped around a corner</a:t>
            </a:r>
            <a:endParaRPr lang="en-US" sz="1400" b="1" dirty="0" smtClean="0"/>
          </a:p>
          <a:p>
            <a:r>
              <a:rPr lang="en-US" sz="1400" dirty="0" smtClean="0"/>
              <a:t>(Basic)</a:t>
            </a:r>
          </a:p>
          <a:p>
            <a:endParaRPr lang="en-US" sz="1400" dirty="0" smtClean="0"/>
          </a:p>
          <a:p>
            <a:endParaRPr lang="en-US" sz="1400" dirty="0" smtClean="0"/>
          </a:p>
          <a:p>
            <a:r>
              <a:rPr lang="en-US" sz="1200" dirty="0" smtClean="0"/>
              <a:t>To</a:t>
            </a:r>
            <a:r>
              <a:rPr lang="en-US" sz="1200" baseline="0" dirty="0" smtClean="0"/>
              <a:t> reproduce the effects on this slide, do the following:</a:t>
            </a:r>
            <a:endParaRPr lang="en-US" sz="120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dirty="0" smtClean="0"/>
              <a:t>On the </a:t>
            </a:r>
            <a:r>
              <a:rPr lang="en-US" sz="1200" b="1" i="0" dirty="0" smtClean="0"/>
              <a:t>Home</a:t>
            </a:r>
            <a:r>
              <a:rPr lang="en-US" sz="1200" i="0" dirty="0" smtClean="0"/>
              <a:t> tab, in the</a:t>
            </a:r>
            <a:r>
              <a:rPr lang="en-US" sz="1200" i="0" baseline="0" dirty="0" smtClean="0"/>
              <a:t> </a:t>
            </a:r>
            <a:r>
              <a:rPr lang="en-US" sz="1200" b="1" i="0" baseline="0" dirty="0" smtClean="0"/>
              <a:t>Slides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Layout</a:t>
            </a:r>
            <a:r>
              <a:rPr lang="en-US" sz="1200" i="0" baseline="0" dirty="0" smtClean="0"/>
              <a:t>, and then click </a:t>
            </a:r>
            <a:r>
              <a:rPr lang="en-US" sz="1200" b="1" i="0" baseline="0" dirty="0" smtClean="0"/>
              <a:t>Blank</a:t>
            </a:r>
            <a:r>
              <a:rPr lang="en-US" sz="1200" i="0" baseline="0" dirty="0" smtClean="0"/>
              <a:t>.</a:t>
            </a:r>
            <a:endParaRPr lang="en-US" sz="1200" i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dirty="0" smtClean="0"/>
              <a:t>On</a:t>
            </a:r>
            <a:r>
              <a:rPr lang="en-US" sz="1200" i="0" baseline="0" dirty="0" smtClean="0"/>
              <a:t> the </a:t>
            </a:r>
            <a:r>
              <a:rPr lang="en-US" sz="1200" b="1" i="0" baseline="0" dirty="0" smtClean="0"/>
              <a:t>Insert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Text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Text Box</a:t>
            </a:r>
            <a:r>
              <a:rPr lang="en-US" sz="1200" i="0" baseline="0" dirty="0" smtClean="0"/>
              <a:t>, and then on the slide, drag to draw the text box.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Enter text in the text box, select the text, and then o</a:t>
            </a:r>
            <a:r>
              <a:rPr lang="en-US" sz="1200" i="0" dirty="0" smtClean="0"/>
              <a:t>n the </a:t>
            </a:r>
            <a:r>
              <a:rPr lang="en-US" sz="1200" b="1" i="0" dirty="0" smtClean="0"/>
              <a:t>Home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Font</a:t>
            </a:r>
            <a:r>
              <a:rPr lang="en-US" sz="1200" i="0" baseline="0" dirty="0" smtClean="0"/>
              <a:t> group, select </a:t>
            </a:r>
            <a:r>
              <a:rPr lang="en-US" sz="1200" b="1" dirty="0" smtClean="0"/>
              <a:t>Haettenschweiler</a:t>
            </a:r>
            <a:r>
              <a:rPr lang="en-US" sz="1200" b="1" i="0" baseline="0" dirty="0" smtClean="0"/>
              <a:t> </a:t>
            </a:r>
            <a:r>
              <a:rPr lang="en-US" sz="1200" i="0" baseline="0" dirty="0" smtClean="0"/>
              <a:t>from the </a:t>
            </a:r>
            <a:r>
              <a:rPr lang="en-US" sz="1200" b="1" i="0" baseline="0" dirty="0" smtClean="0"/>
              <a:t>Font</a:t>
            </a:r>
            <a:r>
              <a:rPr lang="en-US" sz="1200" i="0" baseline="0" dirty="0" smtClean="0"/>
              <a:t> list, and then select </a:t>
            </a:r>
            <a:r>
              <a:rPr lang="en-US" sz="1200" b="1" i="0" baseline="0" dirty="0" smtClean="0"/>
              <a:t>24</a:t>
            </a:r>
            <a:r>
              <a:rPr lang="en-US" sz="1200" i="0" baseline="0" dirty="0" smtClean="0"/>
              <a:t> from the </a:t>
            </a:r>
            <a:r>
              <a:rPr lang="en-US" sz="1200" b="1" i="0" baseline="0" dirty="0" smtClean="0"/>
              <a:t>Font Size </a:t>
            </a:r>
            <a:r>
              <a:rPr lang="en-US" sz="1200" b="0" i="0" baseline="0" dirty="0" smtClean="0"/>
              <a:t>list</a:t>
            </a:r>
            <a:r>
              <a:rPr lang="en-US" sz="1200" i="0" baseline="0" dirty="0" smtClean="0"/>
              <a:t>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On the </a:t>
            </a:r>
            <a:r>
              <a:rPr lang="en-US" sz="1200" b="1" i="0" baseline="0" dirty="0" smtClean="0"/>
              <a:t>Home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Paragraph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Center</a:t>
            </a:r>
            <a:r>
              <a:rPr lang="en-US" sz="1200" i="0" baseline="0" dirty="0" smtClean="0"/>
              <a:t> to center the text on the slide.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Select the text box. Under </a:t>
            </a:r>
            <a:r>
              <a:rPr lang="en-US" sz="1200" b="1" i="0" baseline="0" dirty="0" smtClean="0"/>
              <a:t>Drawing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WordArt Styles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Text Effects</a:t>
            </a:r>
            <a:r>
              <a:rPr lang="en-US" sz="1200" i="0" baseline="0" dirty="0" smtClean="0"/>
              <a:t>, point to </a:t>
            </a:r>
            <a:r>
              <a:rPr lang="en-US" sz="1200" b="1" i="0" baseline="0" dirty="0" smtClean="0"/>
              <a:t>Transform</a:t>
            </a:r>
            <a:r>
              <a:rPr lang="en-US" sz="1200" i="0" baseline="0" dirty="0" smtClean="0"/>
              <a:t>, and then under </a:t>
            </a:r>
            <a:r>
              <a:rPr lang="en-US" sz="1200" b="1" i="0" baseline="0" dirty="0" smtClean="0"/>
              <a:t>Warp</a:t>
            </a:r>
            <a:r>
              <a:rPr lang="en-US" sz="1200" i="0" baseline="0" dirty="0" smtClean="0"/>
              <a:t> click </a:t>
            </a:r>
            <a:r>
              <a:rPr lang="en-US" sz="1200" b="1" i="0" baseline="0" dirty="0" smtClean="0"/>
              <a:t>Triangle Up</a:t>
            </a:r>
            <a:r>
              <a:rPr lang="en-US" sz="1200" i="0" baseline="0" dirty="0" smtClean="0"/>
              <a:t> (first row, third option from the left).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Drag the pink diamond adjustment handle (at the left side of the text box) to adjust the amount of text warp.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Select the text. Under </a:t>
            </a:r>
            <a:r>
              <a:rPr lang="en-US" sz="1200" b="1" i="0" baseline="0" dirty="0" smtClean="0"/>
              <a:t>Drawing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WordArt Styles</a:t>
            </a:r>
            <a:r>
              <a:rPr lang="en-US" sz="1200" i="0" baseline="0" dirty="0" smtClean="0"/>
              <a:t> group, click the arrow next to </a:t>
            </a:r>
            <a:r>
              <a:rPr lang="en-US" sz="1200" b="1" i="0" baseline="0" dirty="0" smtClean="0"/>
              <a:t>Text Fill</a:t>
            </a:r>
            <a:r>
              <a:rPr lang="en-US" sz="1200" b="0" i="0" baseline="0" dirty="0" smtClean="0"/>
              <a:t>, point to </a:t>
            </a:r>
            <a:r>
              <a:rPr lang="en-US" sz="1200" b="1" i="0" baseline="0" dirty="0" smtClean="0"/>
              <a:t>Gradient</a:t>
            </a:r>
            <a:r>
              <a:rPr lang="en-US" sz="1200" b="0" i="0" baseline="0" dirty="0" smtClean="0"/>
              <a:t>, and click </a:t>
            </a:r>
            <a:r>
              <a:rPr lang="en-US" sz="1200" b="1" i="0" baseline="0" dirty="0" smtClean="0"/>
              <a:t>More Gradients</a:t>
            </a:r>
            <a:r>
              <a:rPr lang="en-US" sz="1200" b="0" i="0" baseline="0" dirty="0" smtClean="0"/>
              <a:t>. </a:t>
            </a:r>
            <a:endParaRPr lang="en-US" sz="1200" i="1" baseline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Format Text Effects </a:t>
            </a:r>
            <a:r>
              <a:rPr lang="en-US" sz="1200" baseline="0" dirty="0" smtClean="0"/>
              <a:t>dialog box, click </a:t>
            </a:r>
            <a:r>
              <a:rPr lang="en-US" sz="1200" b="1" baseline="0" dirty="0" smtClean="0"/>
              <a:t>Text Fill </a:t>
            </a:r>
            <a:r>
              <a:rPr lang="en-US" sz="1200" baseline="0" dirty="0" smtClean="0"/>
              <a:t>in the left pane, select </a:t>
            </a:r>
            <a:r>
              <a:rPr lang="en-US" sz="1200" b="1" baseline="0" dirty="0" smtClean="0"/>
              <a:t>Gradient fill </a:t>
            </a:r>
            <a:r>
              <a:rPr lang="en-US" sz="1200" baseline="0" dirty="0" smtClean="0"/>
              <a:t>in the right pane, and then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In the </a:t>
            </a:r>
            <a:r>
              <a:rPr lang="en-US" sz="1200" b="1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Type</a:t>
            </a:r>
            <a:r>
              <a:rPr lang="en-US" sz="1200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 list, select </a:t>
            </a:r>
            <a:r>
              <a:rPr lang="en-US" sz="1200" b="1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Linear</a:t>
            </a:r>
            <a:r>
              <a:rPr lang="en-US" sz="1200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Direction</a:t>
            </a:r>
            <a:r>
              <a:rPr lang="en-US" sz="1200" dirty="0" smtClean="0"/>
              <a:t>, and then</a:t>
            </a:r>
            <a:r>
              <a:rPr lang="en-US" sz="1200" baseline="0" dirty="0" smtClean="0"/>
              <a:t> click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 Right 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(first row, fourth option from the left).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Angle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box, enter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0</a:t>
            </a:r>
            <a:r>
              <a:rPr lang="en-US" sz="1200" b="1" dirty="0" smtClean="0"/>
              <a:t>°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Add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Remove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until five stops appear in the slider.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dirty="0" smtClean="0"/>
              <a:t>Also under </a:t>
            </a:r>
            <a:r>
              <a:rPr lang="en-US" sz="1200" b="1" dirty="0" smtClean="0"/>
              <a:t>Gradient stops</a:t>
            </a:r>
            <a:r>
              <a:rPr lang="en-US" sz="1200" dirty="0" smtClean="0"/>
              <a:t>, customize the gradient stops that you added as follows: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first stop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0%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Lighter 60% </a:t>
            </a:r>
            <a:r>
              <a:rPr lang="en-US" sz="1200" dirty="0" smtClean="0"/>
              <a:t>(third row, fifth option from</a:t>
            </a:r>
            <a:r>
              <a:rPr lang="en-US" sz="1200" baseline="0" dirty="0" smtClean="0"/>
              <a:t> the left</a:t>
            </a:r>
            <a:r>
              <a:rPr lang="en-US" sz="1200" dirty="0" smtClean="0"/>
              <a:t>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next stop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17%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Lighter 80% </a:t>
            </a:r>
            <a:r>
              <a:rPr lang="en-US" sz="1200" dirty="0" smtClean="0"/>
              <a:t>(second row, fifth option from the left).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next stop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50%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White, Background 1 </a:t>
            </a:r>
            <a:r>
              <a:rPr lang="en-US" sz="1200" dirty="0" smtClean="0"/>
              <a:t>(first row,</a:t>
            </a:r>
            <a:r>
              <a:rPr lang="en-US" sz="1200" baseline="0" dirty="0" smtClean="0"/>
              <a:t> first option from the left</a:t>
            </a:r>
            <a:r>
              <a:rPr lang="en-US" sz="1200" dirty="0" smtClean="0"/>
              <a:t>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next stop</a:t>
            </a:r>
            <a:r>
              <a:rPr lang="en-US" sz="1200" b="0" baseline="0" dirty="0" smtClean="0"/>
              <a:t>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51%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Lighter 40% </a:t>
            </a:r>
            <a:r>
              <a:rPr lang="en-US" sz="1200" dirty="0" smtClean="0"/>
              <a:t>(fourth row, fifth option from the left).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last stop in the slider,</a:t>
            </a:r>
            <a:r>
              <a:rPr lang="en-US" sz="1200" b="0" baseline="0" dirty="0" smtClean="0"/>
              <a:t> </a:t>
            </a:r>
            <a:r>
              <a:rPr lang="en-US" sz="1200" dirty="0" smtClean="0"/>
              <a:t>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100%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Darker 25% </a:t>
            </a:r>
            <a:r>
              <a:rPr lang="en-US" sz="1200" dirty="0" smtClean="0"/>
              <a:t>(fifth row, fifth option from the left).</a:t>
            </a:r>
          </a:p>
          <a:p>
            <a:pPr marL="228600" lvl="2" indent="-228600">
              <a:buFont typeface="+mj-lt"/>
              <a:buAutoNum type="arabicPeriod" startAt="10"/>
              <a:defRPr/>
            </a:pP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Drawing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WordArt Styles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Text Effects</a:t>
            </a:r>
            <a:r>
              <a:rPr lang="en-US" sz="1200" i="0" baseline="0" dirty="0" smtClean="0"/>
              <a:t>, point to </a:t>
            </a:r>
            <a:r>
              <a:rPr lang="en-US" sz="1200" b="1" i="0" baseline="0" dirty="0" smtClean="0"/>
              <a:t>Reflection</a:t>
            </a:r>
            <a:r>
              <a:rPr lang="en-US" sz="1200" i="0" baseline="0" dirty="0" smtClean="0"/>
              <a:t>, and then under </a:t>
            </a:r>
            <a:r>
              <a:rPr lang="en-US" sz="1200" b="1" i="0" baseline="0" dirty="0" smtClean="0"/>
              <a:t>Reflection Variations </a:t>
            </a:r>
            <a:r>
              <a:rPr lang="en-US" sz="1200" i="0" baseline="0" dirty="0" smtClean="0"/>
              <a:t>click </a:t>
            </a:r>
            <a:r>
              <a:rPr lang="en-US" sz="1200" b="1" dirty="0" smtClean="0"/>
              <a:t>Tight Reflection, touching</a:t>
            </a:r>
            <a:r>
              <a:rPr lang="en-US" sz="1200" dirty="0" smtClean="0"/>
              <a:t> (first row,</a:t>
            </a:r>
            <a:r>
              <a:rPr lang="en-US" sz="1200" baseline="0" dirty="0" smtClean="0"/>
              <a:t> first option from the left</a:t>
            </a:r>
            <a:r>
              <a:rPr lang="en-US" sz="1200" dirty="0" smtClean="0"/>
              <a:t>).</a:t>
            </a:r>
            <a:endParaRPr lang="en-US" sz="1200" i="0" baseline="0" dirty="0" smtClean="0"/>
          </a:p>
          <a:p>
            <a:pPr marL="228600" lvl="2" indent="-228600">
              <a:buFont typeface="+mj-lt"/>
              <a:buAutoNum type="arabicPeriod" startAt="10"/>
              <a:defRPr/>
            </a:pPr>
            <a:endParaRPr lang="en-US" sz="1200" i="0" baseline="0" dirty="0" smtClean="0"/>
          </a:p>
          <a:p>
            <a:endParaRPr lang="en-US" sz="1200" dirty="0" smtClean="0"/>
          </a:p>
          <a:p>
            <a:r>
              <a:rPr lang="en-US" sz="1200" dirty="0" smtClean="0"/>
              <a:t>To</a:t>
            </a:r>
            <a:r>
              <a:rPr lang="en-US" sz="1200" baseline="0" dirty="0" smtClean="0"/>
              <a:t> reproduce the background on this slide, do the following:</a:t>
            </a:r>
            <a:endParaRPr lang="en-US" sz="1200" dirty="0" smtClean="0"/>
          </a:p>
          <a:p>
            <a: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Right-click the slide background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area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then click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dialog box,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click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Fill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left pane, select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fill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right pane, and then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Type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list, select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Direction</a:t>
            </a:r>
            <a:r>
              <a:rPr lang="en-US" sz="1200" dirty="0" smtClean="0"/>
              <a:t>, and then</a:t>
            </a:r>
            <a:r>
              <a:rPr lang="en-US" sz="1200" baseline="0" dirty="0" smtClean="0"/>
              <a:t> click</a:t>
            </a:r>
            <a:r>
              <a:rPr lang="en-US" sz="1200" dirty="0" smtClean="0"/>
              <a:t>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 Down 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(first row, second option from the left).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Add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Remove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until two stops appear in the slider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dirty="0" smtClean="0"/>
              <a:t>Also under </a:t>
            </a:r>
            <a:r>
              <a:rPr lang="en-US" sz="1200" b="1" dirty="0" smtClean="0"/>
              <a:t>Gradient stops</a:t>
            </a:r>
            <a:r>
              <a:rPr lang="en-US" sz="1200" dirty="0" smtClean="0"/>
              <a:t>, customize the gradient stops that you added as follows: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first stop in the slider</a:t>
            </a:r>
            <a:r>
              <a:rPr lang="en-US" sz="1200" dirty="0" smtClean="0"/>
              <a:t>, and then do the following: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dirty="0" smtClean="0"/>
              <a:t>In</a:t>
            </a:r>
            <a:r>
              <a:rPr lang="en-US" sz="1200" dirty="0" smtClean="0"/>
              <a:t>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64</a:t>
            </a:r>
            <a:r>
              <a:rPr lang="en-US" sz="1200" b="1" dirty="0" smtClean="0"/>
              <a:t>%</a:t>
            </a:r>
            <a:r>
              <a:rPr lang="en-US" sz="1200" dirty="0" smtClean="0"/>
              <a:t>.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</a:t>
            </a: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Theme Colors</a:t>
            </a:r>
            <a:r>
              <a:rPr lang="en-US" sz="1200" i="0" baseline="0" dirty="0" smtClean="0"/>
              <a:t> </a:t>
            </a:r>
            <a:r>
              <a:rPr lang="en-US" sz="1200" dirty="0" smtClean="0"/>
              <a:t>click </a:t>
            </a:r>
            <a:r>
              <a:rPr lang="en-US" sz="1200" b="1" dirty="0" smtClean="0"/>
              <a:t>Black, Text 1</a:t>
            </a:r>
            <a:r>
              <a:rPr lang="en-US" sz="1200" b="1" baseline="0" dirty="0" smtClean="0"/>
              <a:t> </a:t>
            </a:r>
            <a:r>
              <a:rPr lang="en-US" sz="1200" b="0" dirty="0" smtClean="0"/>
              <a:t>(first row, second option from the left</a:t>
            </a:r>
            <a:r>
              <a:rPr lang="en-US" sz="1200" b="0" baseline="0" dirty="0" smtClean="0"/>
              <a:t>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last stop</a:t>
            </a:r>
            <a:r>
              <a:rPr lang="en-US" sz="1200" b="0" baseline="0" dirty="0" smtClean="0"/>
              <a:t> in the slider</a:t>
            </a:r>
            <a:r>
              <a:rPr lang="en-US" sz="1200" dirty="0" smtClean="0"/>
              <a:t>, and then do the following: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dirty="0" smtClean="0"/>
              <a:t>In</a:t>
            </a:r>
            <a:r>
              <a:rPr lang="en-US" sz="1200" dirty="0" smtClean="0"/>
              <a:t>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100</a:t>
            </a:r>
            <a:r>
              <a:rPr lang="en-US" sz="1200" b="1" dirty="0" smtClean="0"/>
              <a:t>%</a:t>
            </a:r>
            <a:r>
              <a:rPr lang="en-US" sz="1200" dirty="0" smtClean="0"/>
              <a:t>.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</a:t>
            </a: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Theme Colors</a:t>
            </a:r>
            <a:r>
              <a:rPr lang="en-US" sz="1200" i="0" baseline="0" dirty="0" smtClean="0"/>
              <a:t>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</a:t>
            </a:r>
            <a:r>
              <a:rPr lang="en-US" sz="1200" b="1" baseline="0" dirty="0" smtClean="0"/>
              <a:t> Darker 25% </a:t>
            </a:r>
            <a:r>
              <a:rPr lang="en-US" sz="1200" b="0" dirty="0" smtClean="0"/>
              <a:t>(fifth row, fifth option from the left</a:t>
            </a:r>
            <a:r>
              <a:rPr lang="en-US" sz="1200" b="0" baseline="0" dirty="0" smtClean="0"/>
              <a:t>).</a:t>
            </a:r>
            <a:endParaRPr lang="en-US" sz="1200" b="0" dirty="0" smtClean="0"/>
          </a:p>
          <a:p>
            <a:endParaRPr lang="en-US" sz="1400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6" name="Slide Image Placeholder 5"/>
          <p:cNvSpPr>
            <a:spLocks noGrp="1" noRot="1" noChangeAspect="1"/>
          </p:cNvSpPr>
          <p:nvPr>
            <p:ph type="sldImg"/>
          </p:nvPr>
        </p:nvSpPr>
        <p:spPr>
          <a:xfrm>
            <a:off x="533400" y="460375"/>
            <a:ext cx="3144838" cy="2359025"/>
          </a:xfr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40000" lnSpcReduction="20000"/>
          </a:bodyPr>
          <a:lstStyle/>
          <a:p>
            <a:r>
              <a:rPr lang="en-US" sz="1400" b="1" dirty="0" smtClean="0"/>
              <a:t>Shaded</a:t>
            </a:r>
            <a:r>
              <a:rPr lang="en-US" sz="1400" b="1" baseline="0" dirty="0" smtClean="0"/>
              <a:t> text wrapped around a corner</a:t>
            </a:r>
            <a:endParaRPr lang="en-US" sz="1400" b="1" dirty="0" smtClean="0"/>
          </a:p>
          <a:p>
            <a:r>
              <a:rPr lang="en-US" sz="1400" dirty="0" smtClean="0"/>
              <a:t>(Basic)</a:t>
            </a:r>
          </a:p>
          <a:p>
            <a:endParaRPr lang="en-US" sz="1400" dirty="0" smtClean="0"/>
          </a:p>
          <a:p>
            <a:endParaRPr lang="en-US" sz="1400" dirty="0" smtClean="0"/>
          </a:p>
          <a:p>
            <a:r>
              <a:rPr lang="en-US" sz="1200" dirty="0" smtClean="0"/>
              <a:t>To</a:t>
            </a:r>
            <a:r>
              <a:rPr lang="en-US" sz="1200" baseline="0" dirty="0" smtClean="0"/>
              <a:t> reproduce the effects on this slide, do the following:</a:t>
            </a:r>
            <a:endParaRPr lang="en-US" sz="120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dirty="0" smtClean="0"/>
              <a:t>On the </a:t>
            </a:r>
            <a:r>
              <a:rPr lang="en-US" sz="1200" b="1" i="0" dirty="0" smtClean="0"/>
              <a:t>Home</a:t>
            </a:r>
            <a:r>
              <a:rPr lang="en-US" sz="1200" i="0" dirty="0" smtClean="0"/>
              <a:t> tab, in the</a:t>
            </a:r>
            <a:r>
              <a:rPr lang="en-US" sz="1200" i="0" baseline="0" dirty="0" smtClean="0"/>
              <a:t> </a:t>
            </a:r>
            <a:r>
              <a:rPr lang="en-US" sz="1200" b="1" i="0" baseline="0" dirty="0" smtClean="0"/>
              <a:t>Slides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Layout</a:t>
            </a:r>
            <a:r>
              <a:rPr lang="en-US" sz="1200" i="0" baseline="0" dirty="0" smtClean="0"/>
              <a:t>, and then click </a:t>
            </a:r>
            <a:r>
              <a:rPr lang="en-US" sz="1200" b="1" i="0" baseline="0" dirty="0" smtClean="0"/>
              <a:t>Blank</a:t>
            </a:r>
            <a:r>
              <a:rPr lang="en-US" sz="1200" i="0" baseline="0" dirty="0" smtClean="0"/>
              <a:t>.</a:t>
            </a:r>
            <a:endParaRPr lang="en-US" sz="1200" i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dirty="0" smtClean="0"/>
              <a:t>On</a:t>
            </a:r>
            <a:r>
              <a:rPr lang="en-US" sz="1200" i="0" baseline="0" dirty="0" smtClean="0"/>
              <a:t> the </a:t>
            </a:r>
            <a:r>
              <a:rPr lang="en-US" sz="1200" b="1" i="0" baseline="0" dirty="0" smtClean="0"/>
              <a:t>Insert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Text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Text Box</a:t>
            </a:r>
            <a:r>
              <a:rPr lang="en-US" sz="1200" i="0" baseline="0" dirty="0" smtClean="0"/>
              <a:t>, and then on the slide, drag to draw the text box.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Enter text in the text box, select the text, and then o</a:t>
            </a:r>
            <a:r>
              <a:rPr lang="en-US" sz="1200" i="0" dirty="0" smtClean="0"/>
              <a:t>n the </a:t>
            </a:r>
            <a:r>
              <a:rPr lang="en-US" sz="1200" b="1" i="0" dirty="0" smtClean="0"/>
              <a:t>Home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Font</a:t>
            </a:r>
            <a:r>
              <a:rPr lang="en-US" sz="1200" i="0" baseline="0" dirty="0" smtClean="0"/>
              <a:t> group, select </a:t>
            </a:r>
            <a:r>
              <a:rPr lang="en-US" sz="1200" b="1" dirty="0" smtClean="0"/>
              <a:t>Haettenschweiler</a:t>
            </a:r>
            <a:r>
              <a:rPr lang="en-US" sz="1200" b="1" i="0" baseline="0" dirty="0" smtClean="0"/>
              <a:t> </a:t>
            </a:r>
            <a:r>
              <a:rPr lang="en-US" sz="1200" i="0" baseline="0" dirty="0" smtClean="0"/>
              <a:t>from the </a:t>
            </a:r>
            <a:r>
              <a:rPr lang="en-US" sz="1200" b="1" i="0" baseline="0" dirty="0" smtClean="0"/>
              <a:t>Font</a:t>
            </a:r>
            <a:r>
              <a:rPr lang="en-US" sz="1200" i="0" baseline="0" dirty="0" smtClean="0"/>
              <a:t> list, and then select </a:t>
            </a:r>
            <a:r>
              <a:rPr lang="en-US" sz="1200" b="1" i="0" baseline="0" dirty="0" smtClean="0"/>
              <a:t>24</a:t>
            </a:r>
            <a:r>
              <a:rPr lang="en-US" sz="1200" i="0" baseline="0" dirty="0" smtClean="0"/>
              <a:t> from the </a:t>
            </a:r>
            <a:r>
              <a:rPr lang="en-US" sz="1200" b="1" i="0" baseline="0" dirty="0" smtClean="0"/>
              <a:t>Font Size </a:t>
            </a:r>
            <a:r>
              <a:rPr lang="en-US" sz="1200" b="0" i="0" baseline="0" dirty="0" smtClean="0"/>
              <a:t>list</a:t>
            </a:r>
            <a:r>
              <a:rPr lang="en-US" sz="1200" i="0" baseline="0" dirty="0" smtClean="0"/>
              <a:t>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On the </a:t>
            </a:r>
            <a:r>
              <a:rPr lang="en-US" sz="1200" b="1" i="0" baseline="0" dirty="0" smtClean="0"/>
              <a:t>Home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Paragraph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Center</a:t>
            </a:r>
            <a:r>
              <a:rPr lang="en-US" sz="1200" i="0" baseline="0" dirty="0" smtClean="0"/>
              <a:t> to center the text on the slide.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Select the text box. Under </a:t>
            </a:r>
            <a:r>
              <a:rPr lang="en-US" sz="1200" b="1" i="0" baseline="0" dirty="0" smtClean="0"/>
              <a:t>Drawing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WordArt Styles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Text Effects</a:t>
            </a:r>
            <a:r>
              <a:rPr lang="en-US" sz="1200" i="0" baseline="0" dirty="0" smtClean="0"/>
              <a:t>, point to </a:t>
            </a:r>
            <a:r>
              <a:rPr lang="en-US" sz="1200" b="1" i="0" baseline="0" dirty="0" smtClean="0"/>
              <a:t>Transform</a:t>
            </a:r>
            <a:r>
              <a:rPr lang="en-US" sz="1200" i="0" baseline="0" dirty="0" smtClean="0"/>
              <a:t>, and then under </a:t>
            </a:r>
            <a:r>
              <a:rPr lang="en-US" sz="1200" b="1" i="0" baseline="0" dirty="0" smtClean="0"/>
              <a:t>Warp</a:t>
            </a:r>
            <a:r>
              <a:rPr lang="en-US" sz="1200" i="0" baseline="0" dirty="0" smtClean="0"/>
              <a:t> click </a:t>
            </a:r>
            <a:r>
              <a:rPr lang="en-US" sz="1200" b="1" i="0" baseline="0" dirty="0" smtClean="0"/>
              <a:t>Triangle Up</a:t>
            </a:r>
            <a:r>
              <a:rPr lang="en-US" sz="1200" i="0" baseline="0" dirty="0" smtClean="0"/>
              <a:t> (first row, third option from the left).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Drag the pink diamond adjustment handle (at the left side of the text box) to adjust the amount of text warp.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Select the text. Under </a:t>
            </a:r>
            <a:r>
              <a:rPr lang="en-US" sz="1200" b="1" i="0" baseline="0" dirty="0" smtClean="0"/>
              <a:t>Drawing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WordArt Styles</a:t>
            </a:r>
            <a:r>
              <a:rPr lang="en-US" sz="1200" i="0" baseline="0" dirty="0" smtClean="0"/>
              <a:t> group, click the arrow next to </a:t>
            </a:r>
            <a:r>
              <a:rPr lang="en-US" sz="1200" b="1" i="0" baseline="0" dirty="0" smtClean="0"/>
              <a:t>Text Fill</a:t>
            </a:r>
            <a:r>
              <a:rPr lang="en-US" sz="1200" b="0" i="0" baseline="0" dirty="0" smtClean="0"/>
              <a:t>, point to </a:t>
            </a:r>
            <a:r>
              <a:rPr lang="en-US" sz="1200" b="1" i="0" baseline="0" dirty="0" smtClean="0"/>
              <a:t>Gradient</a:t>
            </a:r>
            <a:r>
              <a:rPr lang="en-US" sz="1200" b="0" i="0" baseline="0" dirty="0" smtClean="0"/>
              <a:t>, and click </a:t>
            </a:r>
            <a:r>
              <a:rPr lang="en-US" sz="1200" b="1" i="0" baseline="0" dirty="0" smtClean="0"/>
              <a:t>More Gradients</a:t>
            </a:r>
            <a:r>
              <a:rPr lang="en-US" sz="1200" b="0" i="0" baseline="0" dirty="0" smtClean="0"/>
              <a:t>. </a:t>
            </a:r>
            <a:endParaRPr lang="en-US" sz="1200" i="1" baseline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Format Text Effects </a:t>
            </a:r>
            <a:r>
              <a:rPr lang="en-US" sz="1200" baseline="0" dirty="0" smtClean="0"/>
              <a:t>dialog box, click </a:t>
            </a:r>
            <a:r>
              <a:rPr lang="en-US" sz="1200" b="1" baseline="0" dirty="0" smtClean="0"/>
              <a:t>Text Fill </a:t>
            </a:r>
            <a:r>
              <a:rPr lang="en-US" sz="1200" baseline="0" dirty="0" smtClean="0"/>
              <a:t>in the left pane, select </a:t>
            </a:r>
            <a:r>
              <a:rPr lang="en-US" sz="1200" b="1" baseline="0" dirty="0" smtClean="0"/>
              <a:t>Gradient fill </a:t>
            </a:r>
            <a:r>
              <a:rPr lang="en-US" sz="1200" baseline="0" dirty="0" smtClean="0"/>
              <a:t>in the right pane, and then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In the </a:t>
            </a:r>
            <a:r>
              <a:rPr lang="en-US" sz="1200" b="1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Type</a:t>
            </a:r>
            <a:r>
              <a:rPr lang="en-US" sz="1200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 list, select </a:t>
            </a:r>
            <a:r>
              <a:rPr lang="en-US" sz="1200" b="1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Linear</a:t>
            </a:r>
            <a:r>
              <a:rPr lang="en-US" sz="1200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Direction</a:t>
            </a:r>
            <a:r>
              <a:rPr lang="en-US" sz="1200" dirty="0" smtClean="0"/>
              <a:t>, and then</a:t>
            </a:r>
            <a:r>
              <a:rPr lang="en-US" sz="1200" baseline="0" dirty="0" smtClean="0"/>
              <a:t> click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 Right 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(first row, fourth option from the left).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Angle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box, enter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0</a:t>
            </a:r>
            <a:r>
              <a:rPr lang="en-US" sz="1200" b="1" dirty="0" smtClean="0"/>
              <a:t>°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Add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Remove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until five stops appear in the slider.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dirty="0" smtClean="0"/>
              <a:t>Also under </a:t>
            </a:r>
            <a:r>
              <a:rPr lang="en-US" sz="1200" b="1" dirty="0" smtClean="0"/>
              <a:t>Gradient stops</a:t>
            </a:r>
            <a:r>
              <a:rPr lang="en-US" sz="1200" dirty="0" smtClean="0"/>
              <a:t>, customize the gradient stops that you added as follows: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first stop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0%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Lighter 60% </a:t>
            </a:r>
            <a:r>
              <a:rPr lang="en-US" sz="1200" dirty="0" smtClean="0"/>
              <a:t>(third row, fifth option from</a:t>
            </a:r>
            <a:r>
              <a:rPr lang="en-US" sz="1200" baseline="0" dirty="0" smtClean="0"/>
              <a:t> the left</a:t>
            </a:r>
            <a:r>
              <a:rPr lang="en-US" sz="1200" dirty="0" smtClean="0"/>
              <a:t>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next stop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17%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Lighter 80% </a:t>
            </a:r>
            <a:r>
              <a:rPr lang="en-US" sz="1200" dirty="0" smtClean="0"/>
              <a:t>(second row, fifth option from the left).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next stop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50%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White, Background 1 </a:t>
            </a:r>
            <a:r>
              <a:rPr lang="en-US" sz="1200" dirty="0" smtClean="0"/>
              <a:t>(first row,</a:t>
            </a:r>
            <a:r>
              <a:rPr lang="en-US" sz="1200" baseline="0" dirty="0" smtClean="0"/>
              <a:t> first option from the left</a:t>
            </a:r>
            <a:r>
              <a:rPr lang="en-US" sz="1200" dirty="0" smtClean="0"/>
              <a:t>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next stop</a:t>
            </a:r>
            <a:r>
              <a:rPr lang="en-US" sz="1200" b="0" baseline="0" dirty="0" smtClean="0"/>
              <a:t>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51%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Lighter 40% </a:t>
            </a:r>
            <a:r>
              <a:rPr lang="en-US" sz="1200" dirty="0" smtClean="0"/>
              <a:t>(fourth row, fifth option from the left).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last stop in the slider,</a:t>
            </a:r>
            <a:r>
              <a:rPr lang="en-US" sz="1200" b="0" baseline="0" dirty="0" smtClean="0"/>
              <a:t> </a:t>
            </a:r>
            <a:r>
              <a:rPr lang="en-US" sz="1200" dirty="0" smtClean="0"/>
              <a:t>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100%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Darker 25% </a:t>
            </a:r>
            <a:r>
              <a:rPr lang="en-US" sz="1200" dirty="0" smtClean="0"/>
              <a:t>(fifth row, fifth option from the left).</a:t>
            </a:r>
          </a:p>
          <a:p>
            <a:pPr marL="228600" lvl="2" indent="-228600">
              <a:buFont typeface="+mj-lt"/>
              <a:buAutoNum type="arabicPeriod" startAt="10"/>
              <a:defRPr/>
            </a:pP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Drawing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WordArt Styles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Text Effects</a:t>
            </a:r>
            <a:r>
              <a:rPr lang="en-US" sz="1200" i="0" baseline="0" dirty="0" smtClean="0"/>
              <a:t>, point to </a:t>
            </a:r>
            <a:r>
              <a:rPr lang="en-US" sz="1200" b="1" i="0" baseline="0" dirty="0" smtClean="0"/>
              <a:t>Reflection</a:t>
            </a:r>
            <a:r>
              <a:rPr lang="en-US" sz="1200" i="0" baseline="0" dirty="0" smtClean="0"/>
              <a:t>, and then under </a:t>
            </a:r>
            <a:r>
              <a:rPr lang="en-US" sz="1200" b="1" i="0" baseline="0" dirty="0" smtClean="0"/>
              <a:t>Reflection Variations </a:t>
            </a:r>
            <a:r>
              <a:rPr lang="en-US" sz="1200" i="0" baseline="0" dirty="0" smtClean="0"/>
              <a:t>click </a:t>
            </a:r>
            <a:r>
              <a:rPr lang="en-US" sz="1200" b="1" dirty="0" smtClean="0"/>
              <a:t>Tight Reflection, touching</a:t>
            </a:r>
            <a:r>
              <a:rPr lang="en-US" sz="1200" dirty="0" smtClean="0"/>
              <a:t> (first row,</a:t>
            </a:r>
            <a:r>
              <a:rPr lang="en-US" sz="1200" baseline="0" dirty="0" smtClean="0"/>
              <a:t> first option from the left</a:t>
            </a:r>
            <a:r>
              <a:rPr lang="en-US" sz="1200" dirty="0" smtClean="0"/>
              <a:t>).</a:t>
            </a:r>
            <a:endParaRPr lang="en-US" sz="1200" i="0" baseline="0" dirty="0" smtClean="0"/>
          </a:p>
          <a:p>
            <a:pPr marL="228600" lvl="2" indent="-228600">
              <a:buFont typeface="+mj-lt"/>
              <a:buAutoNum type="arabicPeriod" startAt="10"/>
              <a:defRPr/>
            </a:pPr>
            <a:endParaRPr lang="en-US" sz="1200" i="0" baseline="0" dirty="0" smtClean="0"/>
          </a:p>
          <a:p>
            <a:endParaRPr lang="en-US" sz="1200" dirty="0" smtClean="0"/>
          </a:p>
          <a:p>
            <a:r>
              <a:rPr lang="en-US" sz="1200" dirty="0" smtClean="0"/>
              <a:t>To</a:t>
            </a:r>
            <a:r>
              <a:rPr lang="en-US" sz="1200" baseline="0" dirty="0" smtClean="0"/>
              <a:t> reproduce the background on this slide, do the following:</a:t>
            </a:r>
            <a:endParaRPr lang="en-US" sz="1200" dirty="0" smtClean="0"/>
          </a:p>
          <a:p>
            <a: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Right-click the slide background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area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then click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dialog box,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click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Fill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left pane, select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fill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right pane, and then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Type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list, select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Direction</a:t>
            </a:r>
            <a:r>
              <a:rPr lang="en-US" sz="1200" dirty="0" smtClean="0"/>
              <a:t>, and then</a:t>
            </a:r>
            <a:r>
              <a:rPr lang="en-US" sz="1200" baseline="0" dirty="0" smtClean="0"/>
              <a:t> click</a:t>
            </a:r>
            <a:r>
              <a:rPr lang="en-US" sz="1200" dirty="0" smtClean="0"/>
              <a:t>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 Down 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(first row, second option from the left).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Add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Remove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until two stops appear in the slider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dirty="0" smtClean="0"/>
              <a:t>Also under </a:t>
            </a:r>
            <a:r>
              <a:rPr lang="en-US" sz="1200" b="1" dirty="0" smtClean="0"/>
              <a:t>Gradient stops</a:t>
            </a:r>
            <a:r>
              <a:rPr lang="en-US" sz="1200" dirty="0" smtClean="0"/>
              <a:t>, customize the gradient stops that you added as follows: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first stop in the slider</a:t>
            </a:r>
            <a:r>
              <a:rPr lang="en-US" sz="1200" dirty="0" smtClean="0"/>
              <a:t>, and then do the following: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dirty="0" smtClean="0"/>
              <a:t>In</a:t>
            </a:r>
            <a:r>
              <a:rPr lang="en-US" sz="1200" dirty="0" smtClean="0"/>
              <a:t>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64</a:t>
            </a:r>
            <a:r>
              <a:rPr lang="en-US" sz="1200" b="1" dirty="0" smtClean="0"/>
              <a:t>%</a:t>
            </a:r>
            <a:r>
              <a:rPr lang="en-US" sz="1200" dirty="0" smtClean="0"/>
              <a:t>.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</a:t>
            </a: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Theme Colors</a:t>
            </a:r>
            <a:r>
              <a:rPr lang="en-US" sz="1200" i="0" baseline="0" dirty="0" smtClean="0"/>
              <a:t> </a:t>
            </a:r>
            <a:r>
              <a:rPr lang="en-US" sz="1200" dirty="0" smtClean="0"/>
              <a:t>click </a:t>
            </a:r>
            <a:r>
              <a:rPr lang="en-US" sz="1200" b="1" dirty="0" smtClean="0"/>
              <a:t>Black, Text 1</a:t>
            </a:r>
            <a:r>
              <a:rPr lang="en-US" sz="1200" b="1" baseline="0" dirty="0" smtClean="0"/>
              <a:t> </a:t>
            </a:r>
            <a:r>
              <a:rPr lang="en-US" sz="1200" b="0" dirty="0" smtClean="0"/>
              <a:t>(first row, second option from the left</a:t>
            </a:r>
            <a:r>
              <a:rPr lang="en-US" sz="1200" b="0" baseline="0" dirty="0" smtClean="0"/>
              <a:t>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last stop</a:t>
            </a:r>
            <a:r>
              <a:rPr lang="en-US" sz="1200" b="0" baseline="0" dirty="0" smtClean="0"/>
              <a:t> in the slider</a:t>
            </a:r>
            <a:r>
              <a:rPr lang="en-US" sz="1200" dirty="0" smtClean="0"/>
              <a:t>, and then do the following: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dirty="0" smtClean="0"/>
              <a:t>In</a:t>
            </a:r>
            <a:r>
              <a:rPr lang="en-US" sz="1200" dirty="0" smtClean="0"/>
              <a:t>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100</a:t>
            </a:r>
            <a:r>
              <a:rPr lang="en-US" sz="1200" b="1" dirty="0" smtClean="0"/>
              <a:t>%</a:t>
            </a:r>
            <a:r>
              <a:rPr lang="en-US" sz="1200" dirty="0" smtClean="0"/>
              <a:t>.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</a:t>
            </a: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Theme Colors</a:t>
            </a:r>
            <a:r>
              <a:rPr lang="en-US" sz="1200" i="0" baseline="0" dirty="0" smtClean="0"/>
              <a:t>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</a:t>
            </a:r>
            <a:r>
              <a:rPr lang="en-US" sz="1200" b="1" baseline="0" dirty="0" smtClean="0"/>
              <a:t> Darker 25% </a:t>
            </a:r>
            <a:r>
              <a:rPr lang="en-US" sz="1200" b="0" dirty="0" smtClean="0"/>
              <a:t>(fifth row, fifth option from the left</a:t>
            </a:r>
            <a:r>
              <a:rPr lang="en-US" sz="1200" b="0" baseline="0" dirty="0" smtClean="0"/>
              <a:t>).</a:t>
            </a:r>
            <a:endParaRPr lang="en-US" sz="1200" b="0" dirty="0" smtClean="0"/>
          </a:p>
          <a:p>
            <a:endParaRPr lang="en-US" sz="1400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6" name="Slide Image Placeholder 5"/>
          <p:cNvSpPr>
            <a:spLocks noGrp="1" noRot="1" noChangeAspect="1"/>
          </p:cNvSpPr>
          <p:nvPr>
            <p:ph type="sldImg"/>
          </p:nvPr>
        </p:nvSpPr>
        <p:spPr>
          <a:xfrm>
            <a:off x="533400" y="460375"/>
            <a:ext cx="3144838" cy="2359025"/>
          </a:xfr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CD5785-8A43-4CC4-A705-D4AA7E8DB57F}" type="datetimeFigureOut">
              <a:rPr lang="en-US" smtClean="0"/>
              <a:pPr/>
              <a:t>3/28/2016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75B4CE-5129-41CA-A75E-F2AE589D1F4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66669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CD5785-8A43-4CC4-A705-D4AA7E8DB57F}" type="datetimeFigureOut">
              <a:rPr lang="en-US" smtClean="0"/>
              <a:pPr/>
              <a:t>3/28/2016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75B4CE-5129-41CA-A75E-F2AE589D1F4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55154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CD5785-8A43-4CC4-A705-D4AA7E8DB57F}" type="datetimeFigureOut">
              <a:rPr lang="en-US" smtClean="0"/>
              <a:pPr/>
              <a:t>3/28/2016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75B4CE-5129-41CA-A75E-F2AE589D1F4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59155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CD5785-8A43-4CC4-A705-D4AA7E8DB57F}" type="datetimeFigureOut">
              <a:rPr lang="en-US" smtClean="0"/>
              <a:pPr/>
              <a:t>3/28/2016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75B4CE-5129-41CA-A75E-F2AE589D1F4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9180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CD5785-8A43-4CC4-A705-D4AA7E8DB57F}" type="datetimeFigureOut">
              <a:rPr lang="en-US" smtClean="0"/>
              <a:pPr/>
              <a:t>3/28/2016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75B4CE-5129-41CA-A75E-F2AE589D1F4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9472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CD5785-8A43-4CC4-A705-D4AA7E8DB57F}" type="datetimeFigureOut">
              <a:rPr lang="en-US" smtClean="0"/>
              <a:pPr/>
              <a:t>3/28/2016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75B4CE-5129-41CA-A75E-F2AE589D1F4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72762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CD5785-8A43-4CC4-A705-D4AA7E8DB57F}" type="datetimeFigureOut">
              <a:rPr lang="en-US" smtClean="0"/>
              <a:pPr/>
              <a:t>3/28/2016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75B4CE-5129-41CA-A75E-F2AE589D1F4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41310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CD5785-8A43-4CC4-A705-D4AA7E8DB57F}" type="datetimeFigureOut">
              <a:rPr lang="en-US" smtClean="0"/>
              <a:pPr/>
              <a:t>3/28/2016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75B4CE-5129-41CA-A75E-F2AE589D1F4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32756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CD5785-8A43-4CC4-A705-D4AA7E8DB57F}" type="datetimeFigureOut">
              <a:rPr lang="en-US" smtClean="0"/>
              <a:pPr/>
              <a:t>3/28/2016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75B4CE-5129-41CA-A75E-F2AE589D1F4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783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CD5785-8A43-4CC4-A705-D4AA7E8DB57F}" type="datetimeFigureOut">
              <a:rPr lang="en-US" smtClean="0"/>
              <a:pPr/>
              <a:t>3/28/2016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75B4CE-5129-41CA-A75E-F2AE589D1F4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530263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CD5785-8A43-4CC4-A705-D4AA7E8DB57F}" type="datetimeFigureOut">
              <a:rPr lang="en-US" smtClean="0"/>
              <a:pPr/>
              <a:t>3/28/2016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75B4CE-5129-41CA-A75E-F2AE589D1F4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55623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CD5785-8A43-4CC4-A705-D4AA7E8DB57F}" type="datetimeFigureOut">
              <a:rPr lang="en-US" smtClean="0"/>
              <a:pPr/>
              <a:t>3/28/2016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75B4CE-5129-41CA-A75E-F2AE589D1F4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01934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6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64000">
              <a:schemeClr val="tx1"/>
            </a:gs>
            <a:gs pos="100000">
              <a:schemeClr val="accent1">
                <a:lumMod val="75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719052" y="2429954"/>
            <a:ext cx="7705896" cy="1761046"/>
          </a:xfrm>
          <a:prstGeom prst="rect">
            <a:avLst/>
          </a:prstGeom>
          <a:noFill/>
        </p:spPr>
        <p:txBody>
          <a:bodyPr wrap="square" rtlCol="0">
            <a:prstTxWarp prst="textTriangle">
              <a:avLst>
                <a:gd name="adj" fmla="val 51671"/>
              </a:avLst>
            </a:prstTxWarp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400" spc="100" dirty="0" smtClean="0">
                <a:gradFill flip="none" rotWithShape="1">
                  <a:gsLst>
                    <a:gs pos="0">
                      <a:schemeClr val="accent1">
                        <a:lumMod val="40000"/>
                        <a:lumOff val="60000"/>
                      </a:schemeClr>
                    </a:gs>
                    <a:gs pos="17000">
                      <a:schemeClr val="accent1">
                        <a:lumMod val="20000"/>
                        <a:lumOff val="80000"/>
                      </a:schemeClr>
                    </a:gs>
                    <a:gs pos="50000">
                      <a:schemeClr val="bg1"/>
                    </a:gs>
                    <a:gs pos="5100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0" scaled="1"/>
                  <a:tileRect/>
                </a:gradFill>
                <a:effectLst>
                  <a:reflection blurRad="6350" stA="55000" endA="300" endPos="45500" dir="5400000" sy="-100000" algn="bl" rotWithShape="0"/>
                </a:effectLst>
                <a:latin typeface="Haettenschweiler" pitchFamily="34" charset="0"/>
              </a:rPr>
              <a:t>BRIDGE BUILDING PROJECT</a:t>
            </a:r>
            <a:endParaRPr lang="en-US" sz="2400" spc="100" dirty="0">
              <a:gradFill flip="none" rotWithShape="1">
                <a:gsLst>
                  <a:gs pos="0">
                    <a:schemeClr val="accent1">
                      <a:lumMod val="40000"/>
                      <a:lumOff val="60000"/>
                    </a:schemeClr>
                  </a:gs>
                  <a:gs pos="17000">
                    <a:schemeClr val="accent1">
                      <a:lumMod val="20000"/>
                      <a:lumOff val="80000"/>
                    </a:schemeClr>
                  </a:gs>
                  <a:gs pos="50000">
                    <a:schemeClr val="bg1"/>
                  </a:gs>
                  <a:gs pos="5100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>
                      <a:lumMod val="75000"/>
                    </a:schemeClr>
                  </a:gs>
                </a:gsLst>
                <a:lin ang="0" scaled="1"/>
                <a:tileRect/>
              </a:gradFill>
              <a:effectLst>
                <a:reflection blurRad="6350" stA="55000" endA="300" endPos="45500" dir="5400000" sy="-100000" algn="bl" rotWithShape="0"/>
              </a:effectLst>
              <a:latin typeface="Haettenschweiler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685800" y="200561"/>
            <a:ext cx="911074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8000" spc="100" dirty="0" smtClean="0">
                <a:gradFill flip="none" rotWithShape="1">
                  <a:gsLst>
                    <a:gs pos="0">
                      <a:schemeClr val="accent1">
                        <a:lumMod val="40000"/>
                        <a:lumOff val="60000"/>
                      </a:schemeClr>
                    </a:gs>
                    <a:gs pos="17000">
                      <a:schemeClr val="accent1">
                        <a:lumMod val="20000"/>
                        <a:lumOff val="80000"/>
                      </a:schemeClr>
                    </a:gs>
                    <a:gs pos="50000">
                      <a:schemeClr val="bg1"/>
                    </a:gs>
                    <a:gs pos="5100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0" scaled="1"/>
                  <a:tileRect/>
                </a:gradFill>
                <a:effectLst>
                  <a:reflection blurRad="6350" stA="55000" endA="300" endPos="45500" dir="5400000" sy="-100000" algn="bl" rotWithShape="0"/>
                </a:effectLst>
                <a:latin typeface="Haettenschweiler" pitchFamily="34" charset="0"/>
              </a:rPr>
              <a:t>BRIDGE BUILDING DESIGN</a:t>
            </a:r>
            <a:endParaRPr lang="en-US" sz="8000" dirty="0"/>
          </a:p>
        </p:txBody>
      </p:sp>
      <p:sp>
        <p:nvSpPr>
          <p:cNvPr id="2" name="TextBox 1"/>
          <p:cNvSpPr txBox="1"/>
          <p:nvPr/>
        </p:nvSpPr>
        <p:spPr>
          <a:xfrm>
            <a:off x="1295400" y="6031468"/>
            <a:ext cx="6705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© Multimedia Science 2016.  All rights reserved.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876617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64000">
              <a:schemeClr val="tx1"/>
            </a:gs>
            <a:gs pos="100000">
              <a:schemeClr val="accent1">
                <a:lumMod val="75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5" name="Picture 21" descr="C:\Users\SRH\AppData\Local\Microsoft\Windows\Temporary Internet Files\Content.IE5\NPKB3PAT\VOPsa[1]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1" y="137851"/>
            <a:ext cx="1523999" cy="1386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3124200" y="152400"/>
            <a:ext cx="61722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8000" spc="100" dirty="0" smtClean="0">
                <a:gradFill flip="none" rotWithShape="1">
                  <a:gsLst>
                    <a:gs pos="0">
                      <a:schemeClr val="accent1">
                        <a:lumMod val="40000"/>
                        <a:lumOff val="60000"/>
                      </a:schemeClr>
                    </a:gs>
                    <a:gs pos="17000">
                      <a:schemeClr val="accent1">
                        <a:lumMod val="20000"/>
                        <a:lumOff val="80000"/>
                      </a:schemeClr>
                    </a:gs>
                    <a:gs pos="50000">
                      <a:schemeClr val="bg1"/>
                    </a:gs>
                    <a:gs pos="5100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0" scaled="1"/>
                  <a:tileRect/>
                </a:gradFill>
                <a:effectLst>
                  <a:reflection blurRad="6350" stA="55000" endA="300" endPos="45500" dir="5400000" sy="-100000" algn="bl" rotWithShape="0"/>
                </a:effectLst>
                <a:latin typeface="Haettenschweiler" pitchFamily="34" charset="0"/>
              </a:rPr>
              <a:t>BRIDGE DESIGN</a:t>
            </a:r>
            <a:endParaRPr lang="en-US" sz="8000" dirty="0"/>
          </a:p>
        </p:txBody>
      </p:sp>
      <p:sp>
        <p:nvSpPr>
          <p:cNvPr id="4" name="TextBox 3"/>
          <p:cNvSpPr txBox="1"/>
          <p:nvPr/>
        </p:nvSpPr>
        <p:spPr>
          <a:xfrm>
            <a:off x="-762000" y="1295400"/>
            <a:ext cx="104394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 smtClean="0">
                <a:solidFill>
                  <a:srgbClr val="FFFF00"/>
                </a:solidFill>
              </a:rPr>
              <a:t>Strongest Shapes</a:t>
            </a:r>
            <a:endParaRPr lang="en-US" sz="6000" dirty="0">
              <a:solidFill>
                <a:srgbClr val="FFFF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62000" y="2209800"/>
            <a:ext cx="82296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solidFill>
                  <a:srgbClr val="FFFF00"/>
                </a:solidFill>
              </a:rPr>
              <a:t>Illustrating that the triangle is one of  the strongest shapes.</a:t>
            </a:r>
          </a:p>
        </p:txBody>
      </p:sp>
      <p:cxnSp>
        <p:nvCxnSpPr>
          <p:cNvPr id="12" name="Straight Arrow Connector 11"/>
          <p:cNvCxnSpPr/>
          <p:nvPr/>
        </p:nvCxnSpPr>
        <p:spPr>
          <a:xfrm flipH="1">
            <a:off x="4800600" y="3858768"/>
            <a:ext cx="914400" cy="762000"/>
          </a:xfrm>
          <a:prstGeom prst="straightConnector1">
            <a:avLst/>
          </a:prstGeom>
          <a:ln w="57150">
            <a:solidFill>
              <a:srgbClr val="FFFF00"/>
            </a:solidFill>
            <a:tailEnd type="arrow"/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3962400" y="4620768"/>
            <a:ext cx="876300" cy="0"/>
          </a:xfrm>
          <a:prstGeom prst="line">
            <a:avLst/>
          </a:prstGeom>
          <a:ln w="381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3962400" y="6601968"/>
            <a:ext cx="876300" cy="0"/>
          </a:xfrm>
          <a:prstGeom prst="line">
            <a:avLst/>
          </a:prstGeom>
          <a:ln w="381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3962400" y="4620768"/>
            <a:ext cx="0" cy="1981200"/>
          </a:xfrm>
          <a:prstGeom prst="line">
            <a:avLst/>
          </a:prstGeom>
          <a:ln w="381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4820412" y="4648200"/>
            <a:ext cx="0" cy="1981200"/>
          </a:xfrm>
          <a:prstGeom prst="line">
            <a:avLst/>
          </a:prstGeom>
          <a:ln w="381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 flipH="1">
            <a:off x="3962400" y="4648200"/>
            <a:ext cx="838200" cy="1953768"/>
          </a:xfrm>
          <a:prstGeom prst="line">
            <a:avLst/>
          </a:prstGeom>
          <a:ln w="381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 flipH="1">
            <a:off x="4838700" y="4608576"/>
            <a:ext cx="800100" cy="12192"/>
          </a:xfrm>
          <a:prstGeom prst="straightConnector1">
            <a:avLst/>
          </a:prstGeom>
          <a:ln w="57150">
            <a:solidFill>
              <a:srgbClr val="FFFF00"/>
            </a:solidFill>
            <a:tailEnd type="arrow"/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>
            <a:off x="3962400" y="3855660"/>
            <a:ext cx="0" cy="765108"/>
          </a:xfrm>
          <a:prstGeom prst="straightConnector1">
            <a:avLst/>
          </a:prstGeom>
          <a:ln w="57150">
            <a:solidFill>
              <a:srgbClr val="FFFF00"/>
            </a:solidFill>
            <a:tailEnd type="arrow"/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1084367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64000">
              <a:schemeClr val="tx1"/>
            </a:gs>
            <a:gs pos="100000">
              <a:schemeClr val="accent1">
                <a:lumMod val="75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5" name="Picture 21" descr="C:\Users\SRH\AppData\Local\Microsoft\Windows\Temporary Internet Files\Content.IE5\NPKB3PAT\VOPsa[1]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1" y="137851"/>
            <a:ext cx="1523999" cy="1386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3124200" y="152400"/>
            <a:ext cx="61722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8000" spc="100" dirty="0" smtClean="0">
                <a:gradFill flip="none" rotWithShape="1">
                  <a:gsLst>
                    <a:gs pos="0">
                      <a:schemeClr val="accent1">
                        <a:lumMod val="40000"/>
                        <a:lumOff val="60000"/>
                      </a:schemeClr>
                    </a:gs>
                    <a:gs pos="17000">
                      <a:schemeClr val="accent1">
                        <a:lumMod val="20000"/>
                        <a:lumOff val="80000"/>
                      </a:schemeClr>
                    </a:gs>
                    <a:gs pos="50000">
                      <a:schemeClr val="bg1"/>
                    </a:gs>
                    <a:gs pos="5100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0" scaled="1"/>
                  <a:tileRect/>
                </a:gradFill>
                <a:effectLst>
                  <a:reflection blurRad="6350" stA="55000" endA="300" endPos="45500" dir="5400000" sy="-100000" algn="bl" rotWithShape="0"/>
                </a:effectLst>
                <a:latin typeface="Haettenschweiler" pitchFamily="34" charset="0"/>
              </a:rPr>
              <a:t>BRIDGE DESIGN</a:t>
            </a:r>
            <a:endParaRPr lang="en-US" sz="8000" dirty="0"/>
          </a:p>
        </p:txBody>
      </p:sp>
      <p:sp>
        <p:nvSpPr>
          <p:cNvPr id="4" name="TextBox 3"/>
          <p:cNvSpPr txBox="1"/>
          <p:nvPr/>
        </p:nvSpPr>
        <p:spPr>
          <a:xfrm>
            <a:off x="-762000" y="1498937"/>
            <a:ext cx="104394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 smtClean="0">
                <a:solidFill>
                  <a:srgbClr val="FFFF00"/>
                </a:solidFill>
              </a:rPr>
              <a:t>Strongest Shapes</a:t>
            </a:r>
            <a:endParaRPr lang="en-US" sz="6000" dirty="0">
              <a:solidFill>
                <a:srgbClr val="FFFF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62000" y="2468940"/>
            <a:ext cx="82296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solidFill>
                  <a:srgbClr val="FFFF00"/>
                </a:solidFill>
              </a:rPr>
              <a:t>Another strong shape is the arch.  It distributes the forces.</a:t>
            </a:r>
          </a:p>
        </p:txBody>
      </p:sp>
      <p:cxnSp>
        <p:nvCxnSpPr>
          <p:cNvPr id="10" name="Straight Arrow Connector 9"/>
          <p:cNvCxnSpPr/>
          <p:nvPr/>
        </p:nvCxnSpPr>
        <p:spPr>
          <a:xfrm>
            <a:off x="2971800" y="4953000"/>
            <a:ext cx="685800" cy="533400"/>
          </a:xfrm>
          <a:prstGeom prst="straightConnector1">
            <a:avLst/>
          </a:prstGeom>
          <a:ln w="57150">
            <a:solidFill>
              <a:srgbClr val="FFFF00"/>
            </a:solidFill>
            <a:tailEnd type="arrow"/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 flipH="1">
            <a:off x="5181600" y="4953000"/>
            <a:ext cx="685800" cy="569976"/>
          </a:xfrm>
          <a:prstGeom prst="straightConnector1">
            <a:avLst/>
          </a:prstGeom>
          <a:ln w="57150">
            <a:solidFill>
              <a:srgbClr val="FFFF00"/>
            </a:solidFill>
            <a:tailEnd type="arrow"/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>
            <a:off x="4445508" y="4419600"/>
            <a:ext cx="0" cy="765108"/>
          </a:xfrm>
          <a:prstGeom prst="straightConnector1">
            <a:avLst/>
          </a:prstGeom>
          <a:ln w="57150">
            <a:solidFill>
              <a:srgbClr val="FFFF00"/>
            </a:solidFill>
            <a:tailEnd type="arrow"/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Block Arc 5"/>
          <p:cNvSpPr/>
          <p:nvPr/>
        </p:nvSpPr>
        <p:spPr>
          <a:xfrm>
            <a:off x="3429000" y="5181600"/>
            <a:ext cx="2057400" cy="1905000"/>
          </a:xfrm>
          <a:prstGeom prst="blockArc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295400" y="6412468"/>
            <a:ext cx="6705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© Multimedia Science 2016.  All rights reserved.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76840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64000">
              <a:schemeClr val="tx1"/>
            </a:gs>
            <a:gs pos="100000">
              <a:schemeClr val="accent1">
                <a:lumMod val="75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5" name="Picture 21" descr="C:\Users\SRH\AppData\Local\Microsoft\Windows\Temporary Internet Files\Content.IE5\NPKB3PAT\VOPsa[1]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1" y="137851"/>
            <a:ext cx="1523999" cy="1386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3124200" y="152400"/>
            <a:ext cx="61722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8000" spc="100" dirty="0" smtClean="0">
                <a:gradFill flip="none" rotWithShape="1">
                  <a:gsLst>
                    <a:gs pos="0">
                      <a:schemeClr val="accent1">
                        <a:lumMod val="40000"/>
                        <a:lumOff val="60000"/>
                      </a:schemeClr>
                    </a:gs>
                    <a:gs pos="17000">
                      <a:schemeClr val="accent1">
                        <a:lumMod val="20000"/>
                        <a:lumOff val="80000"/>
                      </a:schemeClr>
                    </a:gs>
                    <a:gs pos="50000">
                      <a:schemeClr val="bg1"/>
                    </a:gs>
                    <a:gs pos="5100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0" scaled="1"/>
                  <a:tileRect/>
                </a:gradFill>
                <a:effectLst>
                  <a:reflection blurRad="6350" stA="55000" endA="300" endPos="45500" dir="5400000" sy="-100000" algn="bl" rotWithShape="0"/>
                </a:effectLst>
                <a:latin typeface="Haettenschweiler" pitchFamily="34" charset="0"/>
              </a:rPr>
              <a:t>BRIDGE DESIGN</a:t>
            </a:r>
            <a:endParaRPr lang="en-US" sz="8000" dirty="0"/>
          </a:p>
        </p:txBody>
      </p:sp>
      <p:sp>
        <p:nvSpPr>
          <p:cNvPr id="4" name="TextBox 3"/>
          <p:cNvSpPr txBox="1"/>
          <p:nvPr/>
        </p:nvSpPr>
        <p:spPr>
          <a:xfrm>
            <a:off x="-762000" y="1371600"/>
            <a:ext cx="104394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 smtClean="0">
                <a:solidFill>
                  <a:srgbClr val="FFFF00"/>
                </a:solidFill>
              </a:rPr>
              <a:t>Types of Joints</a:t>
            </a:r>
            <a:endParaRPr lang="en-US" sz="6000" dirty="0">
              <a:solidFill>
                <a:srgbClr val="FFFF00"/>
              </a:solidFill>
            </a:endParaRPr>
          </a:p>
        </p:txBody>
      </p:sp>
      <p:pic>
        <p:nvPicPr>
          <p:cNvPr id="1030" name="Picture 6" descr="C:\Users\SRH\Desktop\miter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0" y="4648200"/>
            <a:ext cx="1190625" cy="1190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C:\Users\SRH\Desktop\butt1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3575" y="2514600"/>
            <a:ext cx="1190625" cy="1190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C:\Users\SRH\Desktop\notch1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3575" y="4648200"/>
            <a:ext cx="1190625" cy="1190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 descr="C:\Users\SRH\Desktop\lap1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0238" y="2514600"/>
            <a:ext cx="1190625" cy="1190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TextBox 19"/>
          <p:cNvSpPr txBox="1"/>
          <p:nvPr/>
        </p:nvSpPr>
        <p:spPr>
          <a:xfrm>
            <a:off x="1905000" y="3657600"/>
            <a:ext cx="1524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solidFill>
                  <a:srgbClr val="FFFF00"/>
                </a:solidFill>
              </a:rPr>
              <a:t>Butt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867400" y="3657600"/>
            <a:ext cx="1524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solidFill>
                  <a:srgbClr val="FFFF00"/>
                </a:solidFill>
              </a:rPr>
              <a:t>Lap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447800" y="5791200"/>
            <a:ext cx="234791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solidFill>
                  <a:srgbClr val="FFFF00"/>
                </a:solidFill>
              </a:rPr>
              <a:t>Notched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562600" y="5791200"/>
            <a:ext cx="198596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solidFill>
                  <a:srgbClr val="FFFF00"/>
                </a:solidFill>
              </a:rPr>
              <a:t>Miter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295400" y="6488668"/>
            <a:ext cx="6705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© Multimedia Science 2016.  All rights reserved.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186608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64000">
              <a:schemeClr val="tx1"/>
            </a:gs>
            <a:gs pos="100000">
              <a:schemeClr val="accent1">
                <a:lumMod val="75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5" name="Picture 21" descr="C:\Users\SRH\AppData\Local\Microsoft\Windows\Temporary Internet Files\Content.IE5\NPKB3PAT\VOPsa[1]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1" y="137851"/>
            <a:ext cx="1523999" cy="1386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3124200" y="152400"/>
            <a:ext cx="61722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8000" spc="100" dirty="0" smtClean="0">
                <a:gradFill flip="none" rotWithShape="1">
                  <a:gsLst>
                    <a:gs pos="0">
                      <a:schemeClr val="accent1">
                        <a:lumMod val="40000"/>
                        <a:lumOff val="60000"/>
                      </a:schemeClr>
                    </a:gs>
                    <a:gs pos="17000">
                      <a:schemeClr val="accent1">
                        <a:lumMod val="20000"/>
                        <a:lumOff val="80000"/>
                      </a:schemeClr>
                    </a:gs>
                    <a:gs pos="50000">
                      <a:schemeClr val="bg1"/>
                    </a:gs>
                    <a:gs pos="5100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0" scaled="1"/>
                  <a:tileRect/>
                </a:gradFill>
                <a:effectLst>
                  <a:reflection blurRad="6350" stA="55000" endA="300" endPos="45500" dir="5400000" sy="-100000" algn="bl" rotWithShape="0"/>
                </a:effectLst>
                <a:latin typeface="Haettenschweiler" pitchFamily="34" charset="0"/>
              </a:rPr>
              <a:t>BRIDGE DESIGN</a:t>
            </a:r>
            <a:endParaRPr lang="en-US" sz="8000" dirty="0"/>
          </a:p>
        </p:txBody>
      </p:sp>
      <p:sp>
        <p:nvSpPr>
          <p:cNvPr id="4" name="TextBox 3"/>
          <p:cNvSpPr txBox="1"/>
          <p:nvPr/>
        </p:nvSpPr>
        <p:spPr>
          <a:xfrm>
            <a:off x="-762000" y="1371600"/>
            <a:ext cx="104394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 smtClean="0">
                <a:solidFill>
                  <a:srgbClr val="FFFF00"/>
                </a:solidFill>
              </a:rPr>
              <a:t>Butt Joint</a:t>
            </a:r>
            <a:endParaRPr lang="en-US" sz="6000" dirty="0">
              <a:solidFill>
                <a:srgbClr val="FFFF00"/>
              </a:solidFill>
            </a:endParaRPr>
          </a:p>
        </p:txBody>
      </p:sp>
      <p:pic>
        <p:nvPicPr>
          <p:cNvPr id="1031" name="Picture 7" descr="C:\Users\SRH\Desktop\butt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14775" y="2619375"/>
            <a:ext cx="1190625" cy="1190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9" name="Straight Arrow Connector 18"/>
          <p:cNvCxnSpPr/>
          <p:nvPr/>
        </p:nvCxnSpPr>
        <p:spPr>
          <a:xfrm>
            <a:off x="4648200" y="2305722"/>
            <a:ext cx="0" cy="765108"/>
          </a:xfrm>
          <a:prstGeom prst="straightConnector1">
            <a:avLst/>
          </a:prstGeom>
          <a:ln w="57150">
            <a:solidFill>
              <a:schemeClr val="accent6">
                <a:lumMod val="75000"/>
              </a:schemeClr>
            </a:solidFill>
            <a:tailEnd type="arrow"/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914400" y="4168676"/>
            <a:ext cx="80010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Arial" charset="0"/>
              <a:buChar char="•"/>
            </a:pPr>
            <a:r>
              <a:rPr lang="en-US" sz="4800" dirty="0" smtClean="0">
                <a:solidFill>
                  <a:srgbClr val="FFFF00"/>
                </a:solidFill>
              </a:rPr>
              <a:t>Easy to Build</a:t>
            </a:r>
          </a:p>
          <a:p>
            <a:pPr marL="571500" indent="-571500">
              <a:buFont typeface="Arial" charset="0"/>
              <a:buChar char="•"/>
            </a:pPr>
            <a:r>
              <a:rPr lang="en-US" sz="4800" dirty="0" smtClean="0">
                <a:solidFill>
                  <a:srgbClr val="FFFF00"/>
                </a:solidFill>
              </a:rPr>
              <a:t>Weak when vertical forces are applied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295400" y="6400800"/>
            <a:ext cx="6705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© Multimedia Science 2016.  All rights reserved.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071755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64000">
              <a:schemeClr val="tx1"/>
            </a:gs>
            <a:gs pos="100000">
              <a:schemeClr val="accent1">
                <a:lumMod val="75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5" name="Picture 21" descr="C:\Users\SRH\AppData\Local\Microsoft\Windows\Temporary Internet Files\Content.IE5\NPKB3PAT\VOPsa[1]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1" y="137851"/>
            <a:ext cx="1523999" cy="1386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3124200" y="152400"/>
            <a:ext cx="61722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8000" spc="100" dirty="0" smtClean="0">
                <a:gradFill flip="none" rotWithShape="1">
                  <a:gsLst>
                    <a:gs pos="0">
                      <a:schemeClr val="accent1">
                        <a:lumMod val="40000"/>
                        <a:lumOff val="60000"/>
                      </a:schemeClr>
                    </a:gs>
                    <a:gs pos="17000">
                      <a:schemeClr val="accent1">
                        <a:lumMod val="20000"/>
                        <a:lumOff val="80000"/>
                      </a:schemeClr>
                    </a:gs>
                    <a:gs pos="50000">
                      <a:schemeClr val="bg1"/>
                    </a:gs>
                    <a:gs pos="5100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0" scaled="1"/>
                  <a:tileRect/>
                </a:gradFill>
                <a:effectLst>
                  <a:reflection blurRad="6350" stA="55000" endA="300" endPos="45500" dir="5400000" sy="-100000" algn="bl" rotWithShape="0"/>
                </a:effectLst>
                <a:latin typeface="Haettenschweiler" pitchFamily="34" charset="0"/>
              </a:rPr>
              <a:t>BRIDGE DESIGN</a:t>
            </a:r>
            <a:endParaRPr lang="en-US" sz="8000" dirty="0"/>
          </a:p>
        </p:txBody>
      </p:sp>
      <p:sp>
        <p:nvSpPr>
          <p:cNvPr id="4" name="TextBox 3"/>
          <p:cNvSpPr txBox="1"/>
          <p:nvPr/>
        </p:nvSpPr>
        <p:spPr>
          <a:xfrm>
            <a:off x="-762000" y="1371600"/>
            <a:ext cx="104394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 smtClean="0">
                <a:solidFill>
                  <a:srgbClr val="FFFF00"/>
                </a:solidFill>
              </a:rPr>
              <a:t>Lap Joint</a:t>
            </a:r>
            <a:endParaRPr lang="en-US" sz="6000" dirty="0">
              <a:solidFill>
                <a:srgbClr val="FFFF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09600" y="4038600"/>
            <a:ext cx="86106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Arial" charset="0"/>
              <a:buChar char="•"/>
            </a:pPr>
            <a:r>
              <a:rPr lang="en-US" sz="4800" dirty="0" smtClean="0">
                <a:solidFill>
                  <a:srgbClr val="FFFF00"/>
                </a:solidFill>
              </a:rPr>
              <a:t>Easy to Build</a:t>
            </a:r>
          </a:p>
          <a:p>
            <a:pPr marL="571500" indent="-571500">
              <a:buFont typeface="Arial" charset="0"/>
              <a:buChar char="•"/>
            </a:pPr>
            <a:r>
              <a:rPr lang="en-US" sz="4800" dirty="0" smtClean="0">
                <a:solidFill>
                  <a:srgbClr val="FFFF00"/>
                </a:solidFill>
              </a:rPr>
              <a:t>Weak when horizontal forces are applied</a:t>
            </a:r>
          </a:p>
        </p:txBody>
      </p:sp>
      <p:pic>
        <p:nvPicPr>
          <p:cNvPr id="11" name="Picture 9" descr="C:\Users\SRH\Desktop\lap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2887" y="2531334"/>
            <a:ext cx="1190625" cy="1190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9" name="Straight Arrow Connector 18"/>
          <p:cNvCxnSpPr/>
          <p:nvPr/>
        </p:nvCxnSpPr>
        <p:spPr>
          <a:xfrm flipH="1">
            <a:off x="4457700" y="2819400"/>
            <a:ext cx="952500" cy="0"/>
          </a:xfrm>
          <a:prstGeom prst="straightConnector1">
            <a:avLst/>
          </a:prstGeom>
          <a:ln w="57150">
            <a:solidFill>
              <a:schemeClr val="accent6">
                <a:lumMod val="75000"/>
              </a:schemeClr>
            </a:solidFill>
            <a:tailEnd type="arrow"/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1295400" y="6412468"/>
            <a:ext cx="6705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© Multimedia Science 2016.  All rights reserved.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008554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64000">
              <a:schemeClr val="tx1"/>
            </a:gs>
            <a:gs pos="100000">
              <a:schemeClr val="accent1">
                <a:lumMod val="75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5" name="Picture 21" descr="C:\Users\SRH\AppData\Local\Microsoft\Windows\Temporary Internet Files\Content.IE5\NPKB3PAT\VOPsa[1]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1" y="137851"/>
            <a:ext cx="1523999" cy="1386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3124200" y="152400"/>
            <a:ext cx="61722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8000" spc="100" dirty="0" smtClean="0">
                <a:gradFill flip="none" rotWithShape="1">
                  <a:gsLst>
                    <a:gs pos="0">
                      <a:schemeClr val="accent1">
                        <a:lumMod val="40000"/>
                        <a:lumOff val="60000"/>
                      </a:schemeClr>
                    </a:gs>
                    <a:gs pos="17000">
                      <a:schemeClr val="accent1">
                        <a:lumMod val="20000"/>
                        <a:lumOff val="80000"/>
                      </a:schemeClr>
                    </a:gs>
                    <a:gs pos="50000">
                      <a:schemeClr val="bg1"/>
                    </a:gs>
                    <a:gs pos="5100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0" scaled="1"/>
                  <a:tileRect/>
                </a:gradFill>
                <a:effectLst>
                  <a:reflection blurRad="6350" stA="55000" endA="300" endPos="45500" dir="5400000" sy="-100000" algn="bl" rotWithShape="0"/>
                </a:effectLst>
                <a:latin typeface="Haettenschweiler" pitchFamily="34" charset="0"/>
              </a:rPr>
              <a:t>BRIDGE DESIGN</a:t>
            </a:r>
            <a:endParaRPr lang="en-US" sz="8000" dirty="0"/>
          </a:p>
        </p:txBody>
      </p:sp>
      <p:sp>
        <p:nvSpPr>
          <p:cNvPr id="4" name="TextBox 3"/>
          <p:cNvSpPr txBox="1"/>
          <p:nvPr/>
        </p:nvSpPr>
        <p:spPr>
          <a:xfrm>
            <a:off x="-762000" y="1371600"/>
            <a:ext cx="104394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 smtClean="0">
                <a:solidFill>
                  <a:srgbClr val="FFFF00"/>
                </a:solidFill>
              </a:rPr>
              <a:t>Notched Joint</a:t>
            </a:r>
            <a:endParaRPr lang="en-US" sz="6000" dirty="0">
              <a:solidFill>
                <a:srgbClr val="FFFF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09600" y="4038600"/>
            <a:ext cx="86106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Arial" charset="0"/>
              <a:buChar char="•"/>
            </a:pPr>
            <a:r>
              <a:rPr lang="en-US" sz="4800" dirty="0" smtClean="0">
                <a:solidFill>
                  <a:srgbClr val="FFFF00"/>
                </a:solidFill>
              </a:rPr>
              <a:t>More difficult to build</a:t>
            </a:r>
          </a:p>
          <a:p>
            <a:pPr marL="571500" indent="-571500">
              <a:buFont typeface="Arial" charset="0"/>
              <a:buChar char="•"/>
            </a:pPr>
            <a:r>
              <a:rPr lang="en-US" sz="4800" dirty="0" smtClean="0">
                <a:solidFill>
                  <a:srgbClr val="FFFF00"/>
                </a:solidFill>
              </a:rPr>
              <a:t>Strong under both horizontal and vertical forces</a:t>
            </a:r>
          </a:p>
        </p:txBody>
      </p:sp>
      <p:pic>
        <p:nvPicPr>
          <p:cNvPr id="12" name="Picture 8" descr="C:\Users\SRH\Desktop\notch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175" y="2543175"/>
            <a:ext cx="1190625" cy="1190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1295400" y="6412468"/>
            <a:ext cx="6705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© Multimedia Science 2016.  All rights reserved.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987341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64000">
              <a:schemeClr val="tx1"/>
            </a:gs>
            <a:gs pos="100000">
              <a:schemeClr val="accent1">
                <a:lumMod val="75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5" name="Picture 21" descr="C:\Users\SRH\AppData\Local\Microsoft\Windows\Temporary Internet Files\Content.IE5\NPKB3PAT\VOPsa[1]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1" y="137851"/>
            <a:ext cx="1523999" cy="1386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3124200" y="152400"/>
            <a:ext cx="61722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8000" spc="100" dirty="0" smtClean="0">
                <a:gradFill flip="none" rotWithShape="1">
                  <a:gsLst>
                    <a:gs pos="0">
                      <a:schemeClr val="accent1">
                        <a:lumMod val="40000"/>
                        <a:lumOff val="60000"/>
                      </a:schemeClr>
                    </a:gs>
                    <a:gs pos="17000">
                      <a:schemeClr val="accent1">
                        <a:lumMod val="20000"/>
                        <a:lumOff val="80000"/>
                      </a:schemeClr>
                    </a:gs>
                    <a:gs pos="50000">
                      <a:schemeClr val="bg1"/>
                    </a:gs>
                    <a:gs pos="5100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0" scaled="1"/>
                  <a:tileRect/>
                </a:gradFill>
                <a:effectLst>
                  <a:reflection blurRad="6350" stA="55000" endA="300" endPos="45500" dir="5400000" sy="-100000" algn="bl" rotWithShape="0"/>
                </a:effectLst>
                <a:latin typeface="Haettenschweiler" pitchFamily="34" charset="0"/>
              </a:rPr>
              <a:t>BRIDGE DESIGN</a:t>
            </a:r>
            <a:endParaRPr lang="en-US" sz="8000" dirty="0"/>
          </a:p>
        </p:txBody>
      </p:sp>
      <p:sp>
        <p:nvSpPr>
          <p:cNvPr id="4" name="TextBox 3"/>
          <p:cNvSpPr txBox="1"/>
          <p:nvPr/>
        </p:nvSpPr>
        <p:spPr>
          <a:xfrm>
            <a:off x="-762000" y="1295400"/>
            <a:ext cx="104394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 smtClean="0">
                <a:solidFill>
                  <a:srgbClr val="FFFF00"/>
                </a:solidFill>
              </a:rPr>
              <a:t>Miter Joint</a:t>
            </a:r>
            <a:endParaRPr lang="en-US" sz="6000" dirty="0">
              <a:solidFill>
                <a:srgbClr val="FFFF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09600" y="3581400"/>
            <a:ext cx="86106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Arial" charset="0"/>
              <a:buChar char="•"/>
            </a:pPr>
            <a:r>
              <a:rPr lang="en-US" sz="4800" dirty="0" smtClean="0">
                <a:solidFill>
                  <a:srgbClr val="FFFF00"/>
                </a:solidFill>
              </a:rPr>
              <a:t>Very difficult to build</a:t>
            </a:r>
          </a:p>
          <a:p>
            <a:pPr marL="571500" indent="-571500">
              <a:buFont typeface="Arial" charset="0"/>
              <a:buChar char="•"/>
            </a:pPr>
            <a:r>
              <a:rPr lang="en-US" sz="4800" dirty="0" smtClean="0">
                <a:solidFill>
                  <a:srgbClr val="FFFF00"/>
                </a:solidFill>
              </a:rPr>
              <a:t>Very strong under both horizontal and vertical forces</a:t>
            </a:r>
          </a:p>
          <a:p>
            <a:pPr marL="571500" indent="-571500">
              <a:buFont typeface="Arial" charset="0"/>
              <a:buChar char="•"/>
            </a:pPr>
            <a:r>
              <a:rPr lang="en-US" sz="4800" dirty="0" smtClean="0">
                <a:solidFill>
                  <a:srgbClr val="FFFF00"/>
                </a:solidFill>
              </a:rPr>
              <a:t>Used for diagonals</a:t>
            </a:r>
          </a:p>
        </p:txBody>
      </p:sp>
      <p:pic>
        <p:nvPicPr>
          <p:cNvPr id="11" name="Picture 6" descr="C:\Users\SRH\Desktop\miter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8600" y="2286000"/>
            <a:ext cx="1190625" cy="1190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1295400" y="6488668"/>
            <a:ext cx="6705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© Multimedia Science 2016.  All rights reserved.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401952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64000">
              <a:schemeClr val="tx1"/>
            </a:gs>
            <a:gs pos="100000">
              <a:schemeClr val="accent1">
                <a:lumMod val="75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5" name="Picture 21" descr="C:\Users\SRH\AppData\Local\Microsoft\Windows\Temporary Internet Files\Content.IE5\NPKB3PAT\VOPsa[1]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1" y="137851"/>
            <a:ext cx="1523999" cy="1386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3124200" y="152400"/>
            <a:ext cx="61722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8000" spc="100" dirty="0" smtClean="0">
                <a:gradFill flip="none" rotWithShape="1">
                  <a:gsLst>
                    <a:gs pos="0">
                      <a:schemeClr val="accent1">
                        <a:lumMod val="40000"/>
                        <a:lumOff val="60000"/>
                      </a:schemeClr>
                    </a:gs>
                    <a:gs pos="17000">
                      <a:schemeClr val="accent1">
                        <a:lumMod val="20000"/>
                        <a:lumOff val="80000"/>
                      </a:schemeClr>
                    </a:gs>
                    <a:gs pos="50000">
                      <a:schemeClr val="bg1"/>
                    </a:gs>
                    <a:gs pos="5100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0" scaled="1"/>
                  <a:tileRect/>
                </a:gradFill>
                <a:effectLst>
                  <a:reflection blurRad="6350" stA="55000" endA="300" endPos="45500" dir="5400000" sy="-100000" algn="bl" rotWithShape="0"/>
                </a:effectLst>
                <a:latin typeface="Haettenschweiler" pitchFamily="34" charset="0"/>
              </a:rPr>
              <a:t>BRIDGE DESIGN</a:t>
            </a:r>
            <a:endParaRPr lang="en-US" sz="8000" dirty="0"/>
          </a:p>
        </p:txBody>
      </p:sp>
      <p:sp>
        <p:nvSpPr>
          <p:cNvPr id="4" name="TextBox 3"/>
          <p:cNvSpPr txBox="1"/>
          <p:nvPr/>
        </p:nvSpPr>
        <p:spPr>
          <a:xfrm>
            <a:off x="-685800" y="1447800"/>
            <a:ext cx="104394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 smtClean="0">
                <a:solidFill>
                  <a:srgbClr val="FFFF00"/>
                </a:solidFill>
              </a:rPr>
              <a:t>Suggestions</a:t>
            </a:r>
            <a:endParaRPr lang="en-US" sz="6000" dirty="0">
              <a:solidFill>
                <a:srgbClr val="FFFF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57200" y="2590800"/>
            <a:ext cx="838200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solidFill>
                  <a:srgbClr val="FFFF00"/>
                </a:solidFill>
              </a:rPr>
              <a:t>The more complicated the bridge design, the more difficult to build, the more time it will take, and the more wood it will consume.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95400" y="6412468"/>
            <a:ext cx="6705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© Multimedia Science 2016.  All rights reserved.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415376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64000">
              <a:schemeClr val="tx1"/>
            </a:gs>
            <a:gs pos="100000">
              <a:schemeClr val="accent1">
                <a:lumMod val="75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5" name="Picture 21" descr="C:\Users\SRH\AppData\Local\Microsoft\Windows\Temporary Internet Files\Content.IE5\NPKB3PAT\VOPsa[1]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1" y="137851"/>
            <a:ext cx="1523999" cy="1386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3124200" y="152400"/>
            <a:ext cx="61722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8000" spc="100" dirty="0" smtClean="0">
                <a:gradFill flip="none" rotWithShape="1">
                  <a:gsLst>
                    <a:gs pos="0">
                      <a:schemeClr val="accent1">
                        <a:lumMod val="40000"/>
                        <a:lumOff val="60000"/>
                      </a:schemeClr>
                    </a:gs>
                    <a:gs pos="17000">
                      <a:schemeClr val="accent1">
                        <a:lumMod val="20000"/>
                        <a:lumOff val="80000"/>
                      </a:schemeClr>
                    </a:gs>
                    <a:gs pos="50000">
                      <a:schemeClr val="bg1"/>
                    </a:gs>
                    <a:gs pos="5100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0" scaled="1"/>
                  <a:tileRect/>
                </a:gradFill>
                <a:effectLst>
                  <a:reflection blurRad="6350" stA="55000" endA="300" endPos="45500" dir="5400000" sy="-100000" algn="bl" rotWithShape="0"/>
                </a:effectLst>
                <a:latin typeface="Haettenschweiler" pitchFamily="34" charset="0"/>
              </a:rPr>
              <a:t>BRIDGE DESIGN</a:t>
            </a:r>
            <a:endParaRPr lang="en-US" sz="8000" dirty="0"/>
          </a:p>
        </p:txBody>
      </p:sp>
      <p:sp>
        <p:nvSpPr>
          <p:cNvPr id="4" name="TextBox 3"/>
          <p:cNvSpPr txBox="1"/>
          <p:nvPr/>
        </p:nvSpPr>
        <p:spPr>
          <a:xfrm>
            <a:off x="-685800" y="1447800"/>
            <a:ext cx="104394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 smtClean="0">
                <a:solidFill>
                  <a:srgbClr val="FFFF00"/>
                </a:solidFill>
              </a:rPr>
              <a:t>Suggestions</a:t>
            </a:r>
            <a:endParaRPr lang="en-US" sz="6000" dirty="0">
              <a:solidFill>
                <a:srgbClr val="FFFF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14400" y="2514600"/>
            <a:ext cx="792480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solidFill>
                  <a:srgbClr val="FFFF00"/>
                </a:solidFill>
              </a:rPr>
              <a:t>While the design is important, a well built poorly designed bridge will usually beat a poorly constructed well designed bridge.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95400" y="6336268"/>
            <a:ext cx="6705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© Multimedia Science 2016.  All rights reserved.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868654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64000">
              <a:schemeClr val="tx1"/>
            </a:gs>
            <a:gs pos="100000">
              <a:schemeClr val="accent1">
                <a:lumMod val="75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5" name="Picture 21" descr="C:\Users\SRH\AppData\Local\Microsoft\Windows\Temporary Internet Files\Content.IE5\NPKB3PAT\VOPsa[1]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1" y="137851"/>
            <a:ext cx="1523999" cy="1386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3124200" y="152400"/>
            <a:ext cx="61722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8000" spc="100" dirty="0" smtClean="0">
                <a:gradFill flip="none" rotWithShape="1">
                  <a:gsLst>
                    <a:gs pos="0">
                      <a:schemeClr val="accent1">
                        <a:lumMod val="40000"/>
                        <a:lumOff val="60000"/>
                      </a:schemeClr>
                    </a:gs>
                    <a:gs pos="17000">
                      <a:schemeClr val="accent1">
                        <a:lumMod val="20000"/>
                        <a:lumOff val="80000"/>
                      </a:schemeClr>
                    </a:gs>
                    <a:gs pos="50000">
                      <a:schemeClr val="bg1"/>
                    </a:gs>
                    <a:gs pos="5100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0" scaled="1"/>
                  <a:tileRect/>
                </a:gradFill>
                <a:effectLst>
                  <a:reflection blurRad="6350" stA="55000" endA="300" endPos="45500" dir="5400000" sy="-100000" algn="bl" rotWithShape="0"/>
                </a:effectLst>
                <a:latin typeface="Haettenschweiler" pitchFamily="34" charset="0"/>
              </a:rPr>
              <a:t>BRIDGE DESIGN</a:t>
            </a:r>
            <a:endParaRPr lang="en-US" sz="8000" dirty="0"/>
          </a:p>
        </p:txBody>
      </p:sp>
      <p:sp>
        <p:nvSpPr>
          <p:cNvPr id="4" name="TextBox 3"/>
          <p:cNvSpPr txBox="1"/>
          <p:nvPr/>
        </p:nvSpPr>
        <p:spPr>
          <a:xfrm>
            <a:off x="-685800" y="1447800"/>
            <a:ext cx="104394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 smtClean="0">
                <a:solidFill>
                  <a:srgbClr val="FFFF00"/>
                </a:solidFill>
              </a:rPr>
              <a:t>Suggestions</a:t>
            </a:r>
            <a:endParaRPr lang="en-US" sz="6000" dirty="0">
              <a:solidFill>
                <a:srgbClr val="FFFF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14400" y="2514600"/>
            <a:ext cx="792480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solidFill>
                  <a:srgbClr val="FFFF00"/>
                </a:solidFill>
              </a:rPr>
              <a:t>Try to balance good design and ease of construction.  Keep joint type in mind.  Do not try to connect more than three members together.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95400" y="6336268"/>
            <a:ext cx="6705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© Multimedia Science 2016.  All rights reserved.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650970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64000">
              <a:schemeClr val="tx1"/>
            </a:gs>
            <a:gs pos="100000">
              <a:schemeClr val="accent1">
                <a:lumMod val="75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5" name="Picture 21" descr="C:\Users\SRH\AppData\Local\Microsoft\Windows\Temporary Internet Files\Content.IE5\NPKB3PAT\VOPsa[1]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1" y="137851"/>
            <a:ext cx="1523999" cy="1386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3124200" y="152400"/>
            <a:ext cx="61722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8000" spc="100" dirty="0" smtClean="0">
                <a:gradFill flip="none" rotWithShape="1">
                  <a:gsLst>
                    <a:gs pos="0">
                      <a:schemeClr val="accent1">
                        <a:lumMod val="40000"/>
                        <a:lumOff val="60000"/>
                      </a:schemeClr>
                    </a:gs>
                    <a:gs pos="17000">
                      <a:schemeClr val="accent1">
                        <a:lumMod val="20000"/>
                        <a:lumOff val="80000"/>
                      </a:schemeClr>
                    </a:gs>
                    <a:gs pos="50000">
                      <a:schemeClr val="bg1"/>
                    </a:gs>
                    <a:gs pos="5100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0" scaled="1"/>
                  <a:tileRect/>
                </a:gradFill>
                <a:effectLst>
                  <a:reflection blurRad="6350" stA="55000" endA="300" endPos="45500" dir="5400000" sy="-100000" algn="bl" rotWithShape="0"/>
                </a:effectLst>
                <a:latin typeface="Haettenschweiler" pitchFamily="34" charset="0"/>
              </a:rPr>
              <a:t>BRIDGE DESIGN</a:t>
            </a:r>
            <a:endParaRPr lang="en-US" sz="8000" dirty="0"/>
          </a:p>
        </p:txBody>
      </p:sp>
      <p:sp>
        <p:nvSpPr>
          <p:cNvPr id="4" name="TextBox 3"/>
          <p:cNvSpPr txBox="1"/>
          <p:nvPr/>
        </p:nvSpPr>
        <p:spPr>
          <a:xfrm>
            <a:off x="-762000" y="1727537"/>
            <a:ext cx="104394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 smtClean="0">
                <a:solidFill>
                  <a:srgbClr val="FFFF00"/>
                </a:solidFill>
              </a:rPr>
              <a:t>Summary</a:t>
            </a:r>
            <a:endParaRPr lang="en-US" sz="6000" dirty="0">
              <a:solidFill>
                <a:srgbClr val="FFFF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43000" y="3048000"/>
            <a:ext cx="86106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Arial" charset="0"/>
              <a:buChar char="•"/>
            </a:pPr>
            <a:r>
              <a:rPr lang="en-US" sz="4800" dirty="0" smtClean="0">
                <a:solidFill>
                  <a:srgbClr val="FFFF00"/>
                </a:solidFill>
              </a:rPr>
              <a:t>Make A Truss Bridge</a:t>
            </a:r>
          </a:p>
          <a:p>
            <a:pPr marL="571500" indent="-571500">
              <a:buFont typeface="Arial" charset="0"/>
              <a:buChar char="•"/>
            </a:pPr>
            <a:r>
              <a:rPr lang="en-US" sz="4800" dirty="0" smtClean="0">
                <a:solidFill>
                  <a:srgbClr val="FFFF00"/>
                </a:solidFill>
              </a:rPr>
              <a:t>Strongest Shapes</a:t>
            </a:r>
          </a:p>
          <a:p>
            <a:pPr marL="571500" indent="-571500">
              <a:buFont typeface="Arial" charset="0"/>
              <a:buChar char="•"/>
            </a:pPr>
            <a:r>
              <a:rPr lang="en-US" sz="4800" dirty="0" smtClean="0">
                <a:solidFill>
                  <a:srgbClr val="FFFF00"/>
                </a:solidFill>
              </a:rPr>
              <a:t>Types of Joints</a:t>
            </a:r>
          </a:p>
          <a:p>
            <a:pPr marL="571500" indent="-571500">
              <a:buFont typeface="Arial" charset="0"/>
              <a:buChar char="•"/>
            </a:pPr>
            <a:r>
              <a:rPr lang="en-US" sz="4800" dirty="0" smtClean="0">
                <a:solidFill>
                  <a:srgbClr val="FFFF00"/>
                </a:solidFill>
              </a:rPr>
              <a:t>Final Suggestions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19200" y="6336268"/>
            <a:ext cx="6705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© Multimedia Science 2016.  All rights reserved.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624594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64000">
              <a:schemeClr val="tx1"/>
            </a:gs>
            <a:gs pos="100000">
              <a:schemeClr val="accent1">
                <a:lumMod val="75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5" name="Picture 21" descr="C:\Users\SRH\AppData\Local\Microsoft\Windows\Temporary Internet Files\Content.IE5\NPKB3PAT\VOPsa[1]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1" y="137851"/>
            <a:ext cx="1523999" cy="1386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3124200" y="152400"/>
            <a:ext cx="61722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8000" spc="100" dirty="0" smtClean="0">
                <a:gradFill flip="none" rotWithShape="1">
                  <a:gsLst>
                    <a:gs pos="0">
                      <a:schemeClr val="accent1">
                        <a:lumMod val="40000"/>
                        <a:lumOff val="60000"/>
                      </a:schemeClr>
                    </a:gs>
                    <a:gs pos="17000">
                      <a:schemeClr val="accent1">
                        <a:lumMod val="20000"/>
                        <a:lumOff val="80000"/>
                      </a:schemeClr>
                    </a:gs>
                    <a:gs pos="50000">
                      <a:schemeClr val="bg1"/>
                    </a:gs>
                    <a:gs pos="5100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0" scaled="1"/>
                  <a:tileRect/>
                </a:gradFill>
                <a:effectLst>
                  <a:reflection blurRad="6350" stA="55000" endA="300" endPos="45500" dir="5400000" sy="-100000" algn="bl" rotWithShape="0"/>
                </a:effectLst>
                <a:latin typeface="Haettenschweiler" pitchFamily="34" charset="0"/>
              </a:rPr>
              <a:t>BRIDGE DESIGN</a:t>
            </a:r>
            <a:endParaRPr lang="en-US" sz="8000" dirty="0"/>
          </a:p>
        </p:txBody>
      </p:sp>
      <p:sp>
        <p:nvSpPr>
          <p:cNvPr id="4" name="TextBox 3"/>
          <p:cNvSpPr txBox="1"/>
          <p:nvPr/>
        </p:nvSpPr>
        <p:spPr>
          <a:xfrm>
            <a:off x="-762000" y="1524000"/>
            <a:ext cx="104394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 smtClean="0">
                <a:solidFill>
                  <a:srgbClr val="FFFF00"/>
                </a:solidFill>
              </a:rPr>
              <a:t>Truss Bridge</a:t>
            </a:r>
            <a:endParaRPr lang="en-US" sz="6000" dirty="0">
              <a:solidFill>
                <a:srgbClr val="FFFF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3400" y="2590800"/>
            <a:ext cx="861060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solidFill>
                  <a:srgbClr val="FFFF00"/>
                </a:solidFill>
              </a:rPr>
              <a:t>The International Bridge Building Contest rules allow the use of balsa wood and glue only.  Therefore, you will be making a truss (or beam bridge).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95400" y="6412468"/>
            <a:ext cx="6705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© Multimedia Science 2016.  All rights reserved.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099723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64000">
              <a:schemeClr val="tx1"/>
            </a:gs>
            <a:gs pos="100000">
              <a:schemeClr val="accent1">
                <a:lumMod val="75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5" name="Picture 21" descr="C:\Users\SRH\AppData\Local\Microsoft\Windows\Temporary Internet Files\Content.IE5\NPKB3PAT\VOPsa[1]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1" y="137851"/>
            <a:ext cx="1523999" cy="1386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3124200" y="152400"/>
            <a:ext cx="61722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8000" spc="100" dirty="0" smtClean="0">
                <a:gradFill flip="none" rotWithShape="1">
                  <a:gsLst>
                    <a:gs pos="0">
                      <a:schemeClr val="accent1">
                        <a:lumMod val="40000"/>
                        <a:lumOff val="60000"/>
                      </a:schemeClr>
                    </a:gs>
                    <a:gs pos="17000">
                      <a:schemeClr val="accent1">
                        <a:lumMod val="20000"/>
                        <a:lumOff val="80000"/>
                      </a:schemeClr>
                    </a:gs>
                    <a:gs pos="50000">
                      <a:schemeClr val="bg1"/>
                    </a:gs>
                    <a:gs pos="5100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0" scaled="1"/>
                  <a:tileRect/>
                </a:gradFill>
                <a:effectLst>
                  <a:reflection blurRad="6350" stA="55000" endA="300" endPos="45500" dir="5400000" sy="-100000" algn="bl" rotWithShape="0"/>
                </a:effectLst>
                <a:latin typeface="Haettenschweiler" pitchFamily="34" charset="0"/>
              </a:rPr>
              <a:t>BRIDGE DESIGN</a:t>
            </a:r>
            <a:endParaRPr lang="en-US" sz="8000" dirty="0"/>
          </a:p>
        </p:txBody>
      </p:sp>
      <p:sp>
        <p:nvSpPr>
          <p:cNvPr id="7" name="TextBox 6"/>
          <p:cNvSpPr txBox="1"/>
          <p:nvPr/>
        </p:nvSpPr>
        <p:spPr>
          <a:xfrm>
            <a:off x="457200" y="1752600"/>
            <a:ext cx="86106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solidFill>
                  <a:srgbClr val="FFFF00"/>
                </a:solidFill>
              </a:rPr>
              <a:t>What is the most common shape in the truss bridge below? Why?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9192" y="3505200"/>
            <a:ext cx="4567029" cy="304468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42016654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64000">
              <a:schemeClr val="tx1"/>
            </a:gs>
            <a:gs pos="100000">
              <a:schemeClr val="accent1">
                <a:lumMod val="75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5" name="Picture 21" descr="C:\Users\SRH\AppData\Local\Microsoft\Windows\Temporary Internet Files\Content.IE5\NPKB3PAT\VOPsa[1]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1" y="137851"/>
            <a:ext cx="1523999" cy="1386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3124200" y="152400"/>
            <a:ext cx="61722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8000" spc="100" dirty="0" smtClean="0">
                <a:gradFill flip="none" rotWithShape="1">
                  <a:gsLst>
                    <a:gs pos="0">
                      <a:schemeClr val="accent1">
                        <a:lumMod val="40000"/>
                        <a:lumOff val="60000"/>
                      </a:schemeClr>
                    </a:gs>
                    <a:gs pos="17000">
                      <a:schemeClr val="accent1">
                        <a:lumMod val="20000"/>
                        <a:lumOff val="80000"/>
                      </a:schemeClr>
                    </a:gs>
                    <a:gs pos="50000">
                      <a:schemeClr val="bg1"/>
                    </a:gs>
                    <a:gs pos="5100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0" scaled="1"/>
                  <a:tileRect/>
                </a:gradFill>
                <a:effectLst>
                  <a:reflection blurRad="6350" stA="55000" endA="300" endPos="45500" dir="5400000" sy="-100000" algn="bl" rotWithShape="0"/>
                </a:effectLst>
                <a:latin typeface="Haettenschweiler" pitchFamily="34" charset="0"/>
              </a:rPr>
              <a:t>BRIDGE DESIGN</a:t>
            </a:r>
            <a:endParaRPr lang="en-US" sz="8000" dirty="0"/>
          </a:p>
        </p:txBody>
      </p:sp>
      <p:sp>
        <p:nvSpPr>
          <p:cNvPr id="4" name="TextBox 3"/>
          <p:cNvSpPr txBox="1"/>
          <p:nvPr/>
        </p:nvSpPr>
        <p:spPr>
          <a:xfrm>
            <a:off x="-762000" y="1371600"/>
            <a:ext cx="104394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 smtClean="0">
                <a:solidFill>
                  <a:srgbClr val="FFFF00"/>
                </a:solidFill>
              </a:rPr>
              <a:t>Strongest Shapes</a:t>
            </a:r>
            <a:endParaRPr lang="en-US" sz="6000" dirty="0">
              <a:solidFill>
                <a:srgbClr val="FFFF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33400" y="2286000"/>
            <a:ext cx="86106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solidFill>
                  <a:srgbClr val="FFFF00"/>
                </a:solidFill>
              </a:rPr>
              <a:t>The most common shape built is the rectangle.</a:t>
            </a:r>
          </a:p>
        </p:txBody>
      </p:sp>
      <p:sp>
        <p:nvSpPr>
          <p:cNvPr id="3" name="Rectangle 2"/>
          <p:cNvSpPr/>
          <p:nvPr/>
        </p:nvSpPr>
        <p:spPr>
          <a:xfrm>
            <a:off x="11811000" y="2080230"/>
            <a:ext cx="685800" cy="1981200"/>
          </a:xfrm>
          <a:prstGeom prst="rect">
            <a:avLst/>
          </a:prstGeom>
          <a:noFill/>
          <a:ln w="76200">
            <a:solidFill>
              <a:srgbClr val="FFFF00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>
              <a:ln w="57150">
                <a:solidFill>
                  <a:srgbClr val="FFFF00"/>
                </a:solidFill>
              </a:ln>
            </a:endParaRPr>
          </a:p>
        </p:txBody>
      </p:sp>
      <p:cxnSp>
        <p:nvCxnSpPr>
          <p:cNvPr id="10" name="Straight Arrow Connector 9"/>
          <p:cNvCxnSpPr/>
          <p:nvPr/>
        </p:nvCxnSpPr>
        <p:spPr>
          <a:xfrm flipH="1">
            <a:off x="11125200" y="4279392"/>
            <a:ext cx="914400" cy="762000"/>
          </a:xfrm>
          <a:prstGeom prst="straightConnector1">
            <a:avLst/>
          </a:prstGeom>
          <a:ln w="57150">
            <a:solidFill>
              <a:srgbClr val="FFFF00"/>
            </a:solidFill>
            <a:tailEnd type="arrow"/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3962400" y="4544568"/>
            <a:ext cx="876300" cy="0"/>
          </a:xfrm>
          <a:prstGeom prst="line">
            <a:avLst/>
          </a:prstGeom>
          <a:ln w="381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3962400" y="6525768"/>
            <a:ext cx="876300" cy="0"/>
          </a:xfrm>
          <a:prstGeom prst="line">
            <a:avLst/>
          </a:prstGeom>
          <a:ln w="381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>
            <a:off x="3962400" y="4544568"/>
            <a:ext cx="0" cy="1981200"/>
          </a:xfrm>
          <a:prstGeom prst="line">
            <a:avLst/>
          </a:prstGeom>
          <a:ln w="381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>
            <a:off x="4820412" y="4572000"/>
            <a:ext cx="0" cy="1981200"/>
          </a:xfrm>
          <a:prstGeom prst="line">
            <a:avLst/>
          </a:prstGeom>
          <a:ln w="381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8717872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64000">
              <a:schemeClr val="tx1"/>
            </a:gs>
            <a:gs pos="100000">
              <a:schemeClr val="accent1">
                <a:lumMod val="75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5" name="Picture 21" descr="C:\Users\SRH\AppData\Local\Microsoft\Windows\Temporary Internet Files\Content.IE5\NPKB3PAT\VOPsa[1]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1" y="137851"/>
            <a:ext cx="1523999" cy="1386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3124200" y="152400"/>
            <a:ext cx="61722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8000" spc="100" dirty="0" smtClean="0">
                <a:gradFill flip="none" rotWithShape="1">
                  <a:gsLst>
                    <a:gs pos="0">
                      <a:schemeClr val="accent1">
                        <a:lumMod val="40000"/>
                        <a:lumOff val="60000"/>
                      </a:schemeClr>
                    </a:gs>
                    <a:gs pos="17000">
                      <a:schemeClr val="accent1">
                        <a:lumMod val="20000"/>
                        <a:lumOff val="80000"/>
                      </a:schemeClr>
                    </a:gs>
                    <a:gs pos="50000">
                      <a:schemeClr val="bg1"/>
                    </a:gs>
                    <a:gs pos="5100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0" scaled="1"/>
                  <a:tileRect/>
                </a:gradFill>
                <a:effectLst>
                  <a:reflection blurRad="6350" stA="55000" endA="300" endPos="45500" dir="5400000" sy="-100000" algn="bl" rotWithShape="0"/>
                </a:effectLst>
                <a:latin typeface="Haettenschweiler" pitchFamily="34" charset="0"/>
              </a:rPr>
              <a:t>BRIDGE DESIGN</a:t>
            </a:r>
            <a:endParaRPr lang="en-US" sz="8000" dirty="0"/>
          </a:p>
        </p:txBody>
      </p:sp>
      <p:sp>
        <p:nvSpPr>
          <p:cNvPr id="4" name="TextBox 3"/>
          <p:cNvSpPr txBox="1"/>
          <p:nvPr/>
        </p:nvSpPr>
        <p:spPr>
          <a:xfrm>
            <a:off x="-762000" y="1371600"/>
            <a:ext cx="104394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 smtClean="0">
                <a:solidFill>
                  <a:srgbClr val="FFFF00"/>
                </a:solidFill>
              </a:rPr>
              <a:t>Strongest Shapes</a:t>
            </a:r>
            <a:endParaRPr lang="en-US" sz="6000" dirty="0">
              <a:solidFill>
                <a:srgbClr val="FFFF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14400" y="2209800"/>
            <a:ext cx="84582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solidFill>
                  <a:srgbClr val="FFFF00"/>
                </a:solidFill>
              </a:rPr>
              <a:t>Rectangles are strong when subjected to x and y forces.</a:t>
            </a:r>
          </a:p>
        </p:txBody>
      </p:sp>
      <p:cxnSp>
        <p:nvCxnSpPr>
          <p:cNvPr id="10" name="Straight Arrow Connector 9"/>
          <p:cNvCxnSpPr/>
          <p:nvPr/>
        </p:nvCxnSpPr>
        <p:spPr>
          <a:xfrm flipH="1">
            <a:off x="4838700" y="4572000"/>
            <a:ext cx="800100" cy="12192"/>
          </a:xfrm>
          <a:prstGeom prst="straightConnector1">
            <a:avLst/>
          </a:prstGeom>
          <a:ln w="57150">
            <a:solidFill>
              <a:srgbClr val="FFFF00"/>
            </a:solidFill>
            <a:tailEnd type="arrow"/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3962400" y="4544568"/>
            <a:ext cx="876300" cy="0"/>
          </a:xfrm>
          <a:prstGeom prst="line">
            <a:avLst/>
          </a:prstGeom>
          <a:ln w="381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3962400" y="6525768"/>
            <a:ext cx="876300" cy="0"/>
          </a:xfrm>
          <a:prstGeom prst="line">
            <a:avLst/>
          </a:prstGeom>
          <a:ln w="381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>
            <a:off x="3962400" y="4544568"/>
            <a:ext cx="0" cy="1981200"/>
          </a:xfrm>
          <a:prstGeom prst="line">
            <a:avLst/>
          </a:prstGeom>
          <a:ln w="381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>
            <a:off x="4820412" y="4572000"/>
            <a:ext cx="0" cy="1981200"/>
          </a:xfrm>
          <a:prstGeom prst="line">
            <a:avLst/>
          </a:prstGeom>
          <a:ln w="381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>
            <a:off x="3962400" y="3779460"/>
            <a:ext cx="0" cy="765108"/>
          </a:xfrm>
          <a:prstGeom prst="straightConnector1">
            <a:avLst/>
          </a:prstGeom>
          <a:ln w="57150">
            <a:solidFill>
              <a:srgbClr val="FFFF00"/>
            </a:solidFill>
            <a:tailEnd type="arrow"/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0181088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64000">
              <a:schemeClr val="tx1"/>
            </a:gs>
            <a:gs pos="100000">
              <a:schemeClr val="accent1">
                <a:lumMod val="75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5" name="Picture 21" descr="C:\Users\SRH\AppData\Local\Microsoft\Windows\Temporary Internet Files\Content.IE5\NPKB3PAT\VOPsa[1]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1" y="137851"/>
            <a:ext cx="1523999" cy="1386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3124200" y="152400"/>
            <a:ext cx="61722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8000" spc="100" dirty="0" smtClean="0">
                <a:gradFill flip="none" rotWithShape="1">
                  <a:gsLst>
                    <a:gs pos="0">
                      <a:schemeClr val="accent1">
                        <a:lumMod val="40000"/>
                        <a:lumOff val="60000"/>
                      </a:schemeClr>
                    </a:gs>
                    <a:gs pos="17000">
                      <a:schemeClr val="accent1">
                        <a:lumMod val="20000"/>
                        <a:lumOff val="80000"/>
                      </a:schemeClr>
                    </a:gs>
                    <a:gs pos="50000">
                      <a:schemeClr val="bg1"/>
                    </a:gs>
                    <a:gs pos="5100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0" scaled="1"/>
                  <a:tileRect/>
                </a:gradFill>
                <a:effectLst>
                  <a:reflection blurRad="6350" stA="55000" endA="300" endPos="45500" dir="5400000" sy="-100000" algn="bl" rotWithShape="0"/>
                </a:effectLst>
                <a:latin typeface="Haettenschweiler" pitchFamily="34" charset="0"/>
              </a:rPr>
              <a:t>BRIDGE DESIGN</a:t>
            </a:r>
            <a:endParaRPr lang="en-US" sz="8000" dirty="0"/>
          </a:p>
        </p:txBody>
      </p:sp>
      <p:sp>
        <p:nvSpPr>
          <p:cNvPr id="4" name="TextBox 3"/>
          <p:cNvSpPr txBox="1"/>
          <p:nvPr/>
        </p:nvSpPr>
        <p:spPr>
          <a:xfrm>
            <a:off x="-762000" y="1371600"/>
            <a:ext cx="104394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 smtClean="0">
                <a:solidFill>
                  <a:srgbClr val="FFFF00"/>
                </a:solidFill>
              </a:rPr>
              <a:t>Strongest Shapes</a:t>
            </a:r>
            <a:endParaRPr lang="en-US" sz="6000" dirty="0">
              <a:solidFill>
                <a:srgbClr val="FFFF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33400" y="2286000"/>
            <a:ext cx="86106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solidFill>
                  <a:srgbClr val="FFFF00"/>
                </a:solidFill>
              </a:rPr>
              <a:t>But, when a force is placed on it diagonally…</a:t>
            </a:r>
          </a:p>
        </p:txBody>
      </p:sp>
      <p:cxnSp>
        <p:nvCxnSpPr>
          <p:cNvPr id="10" name="Straight Arrow Connector 9"/>
          <p:cNvCxnSpPr/>
          <p:nvPr/>
        </p:nvCxnSpPr>
        <p:spPr>
          <a:xfrm flipH="1">
            <a:off x="4800600" y="3657600"/>
            <a:ext cx="914400" cy="762000"/>
          </a:xfrm>
          <a:prstGeom prst="straightConnector1">
            <a:avLst/>
          </a:prstGeom>
          <a:ln w="57150">
            <a:solidFill>
              <a:srgbClr val="FFFF00"/>
            </a:solidFill>
            <a:tailEnd type="arrow"/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3962400" y="4419600"/>
            <a:ext cx="876300" cy="0"/>
          </a:xfrm>
          <a:prstGeom prst="line">
            <a:avLst/>
          </a:prstGeom>
          <a:ln w="381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3962400" y="6400800"/>
            <a:ext cx="876300" cy="0"/>
          </a:xfrm>
          <a:prstGeom prst="line">
            <a:avLst/>
          </a:prstGeom>
          <a:ln w="381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>
            <a:off x="3962400" y="4419600"/>
            <a:ext cx="0" cy="1981200"/>
          </a:xfrm>
          <a:prstGeom prst="line">
            <a:avLst/>
          </a:prstGeom>
          <a:ln w="381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>
            <a:off x="4820412" y="4447032"/>
            <a:ext cx="0" cy="1981200"/>
          </a:xfrm>
          <a:prstGeom prst="line">
            <a:avLst/>
          </a:prstGeom>
          <a:ln w="381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6323134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64000">
              <a:schemeClr val="tx1"/>
            </a:gs>
            <a:gs pos="100000">
              <a:schemeClr val="accent1">
                <a:lumMod val="75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5" name="Picture 21" descr="C:\Users\SRH\AppData\Local\Microsoft\Windows\Temporary Internet Files\Content.IE5\NPKB3PAT\VOPsa[1]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1" y="137851"/>
            <a:ext cx="1523999" cy="1386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3124200" y="152400"/>
            <a:ext cx="61722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8000" spc="100" dirty="0" smtClean="0">
                <a:gradFill flip="none" rotWithShape="1">
                  <a:gsLst>
                    <a:gs pos="0">
                      <a:schemeClr val="accent1">
                        <a:lumMod val="40000"/>
                        <a:lumOff val="60000"/>
                      </a:schemeClr>
                    </a:gs>
                    <a:gs pos="17000">
                      <a:schemeClr val="accent1">
                        <a:lumMod val="20000"/>
                        <a:lumOff val="80000"/>
                      </a:schemeClr>
                    </a:gs>
                    <a:gs pos="50000">
                      <a:schemeClr val="bg1"/>
                    </a:gs>
                    <a:gs pos="5100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0" scaled="1"/>
                  <a:tileRect/>
                </a:gradFill>
                <a:effectLst>
                  <a:reflection blurRad="6350" stA="55000" endA="300" endPos="45500" dir="5400000" sy="-100000" algn="bl" rotWithShape="0"/>
                </a:effectLst>
                <a:latin typeface="Haettenschweiler" pitchFamily="34" charset="0"/>
              </a:rPr>
              <a:t>BRIDGE DESIGN</a:t>
            </a:r>
            <a:endParaRPr lang="en-US" sz="8000" dirty="0"/>
          </a:p>
        </p:txBody>
      </p:sp>
      <p:sp>
        <p:nvSpPr>
          <p:cNvPr id="4" name="TextBox 3"/>
          <p:cNvSpPr txBox="1"/>
          <p:nvPr/>
        </p:nvSpPr>
        <p:spPr>
          <a:xfrm>
            <a:off x="-762000" y="1371600"/>
            <a:ext cx="104394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 smtClean="0">
                <a:solidFill>
                  <a:srgbClr val="FFFF00"/>
                </a:solidFill>
              </a:rPr>
              <a:t>Strongest Shapes</a:t>
            </a:r>
            <a:endParaRPr lang="en-US" sz="6000" dirty="0">
              <a:solidFill>
                <a:srgbClr val="FFFF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85800" y="2445603"/>
            <a:ext cx="8610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solidFill>
                  <a:srgbClr val="FFFF00"/>
                </a:solidFill>
              </a:rPr>
              <a:t>The rectangle is not so strong.</a:t>
            </a:r>
          </a:p>
        </p:txBody>
      </p:sp>
      <p:cxnSp>
        <p:nvCxnSpPr>
          <p:cNvPr id="10" name="Straight Arrow Connector 9"/>
          <p:cNvCxnSpPr/>
          <p:nvPr/>
        </p:nvCxnSpPr>
        <p:spPr>
          <a:xfrm flipH="1">
            <a:off x="4457700" y="3680430"/>
            <a:ext cx="914400" cy="762000"/>
          </a:xfrm>
          <a:prstGeom prst="straightConnector1">
            <a:avLst/>
          </a:prstGeom>
          <a:ln w="57150">
            <a:solidFill>
              <a:srgbClr val="FFFF00"/>
            </a:solidFill>
            <a:tailEnd type="arrow"/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3581400" y="4419600"/>
            <a:ext cx="876300" cy="0"/>
          </a:xfrm>
          <a:prstGeom prst="line">
            <a:avLst/>
          </a:prstGeom>
          <a:ln w="381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3962400" y="6400800"/>
            <a:ext cx="876300" cy="0"/>
          </a:xfrm>
          <a:prstGeom prst="line">
            <a:avLst/>
          </a:prstGeom>
          <a:ln w="381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>
            <a:off x="3581400" y="4419600"/>
            <a:ext cx="381000" cy="1981200"/>
          </a:xfrm>
          <a:prstGeom prst="line">
            <a:avLst/>
          </a:prstGeom>
          <a:ln w="381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>
            <a:off x="4457700" y="4447032"/>
            <a:ext cx="362712" cy="1981200"/>
          </a:xfrm>
          <a:prstGeom prst="line">
            <a:avLst/>
          </a:prstGeom>
          <a:ln w="381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6562914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64000">
              <a:schemeClr val="tx1"/>
            </a:gs>
            <a:gs pos="100000">
              <a:schemeClr val="accent1">
                <a:lumMod val="75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5" name="Picture 21" descr="C:\Users\SRH\AppData\Local\Microsoft\Windows\Temporary Internet Files\Content.IE5\NPKB3PAT\VOPsa[1]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1" y="137851"/>
            <a:ext cx="1523999" cy="1386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3124200" y="152400"/>
            <a:ext cx="61722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8000" spc="100" dirty="0" smtClean="0">
                <a:gradFill flip="none" rotWithShape="1">
                  <a:gsLst>
                    <a:gs pos="0">
                      <a:schemeClr val="accent1">
                        <a:lumMod val="40000"/>
                        <a:lumOff val="60000"/>
                      </a:schemeClr>
                    </a:gs>
                    <a:gs pos="17000">
                      <a:schemeClr val="accent1">
                        <a:lumMod val="20000"/>
                        <a:lumOff val="80000"/>
                      </a:schemeClr>
                    </a:gs>
                    <a:gs pos="50000">
                      <a:schemeClr val="bg1"/>
                    </a:gs>
                    <a:gs pos="5100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0" scaled="1"/>
                  <a:tileRect/>
                </a:gradFill>
                <a:effectLst>
                  <a:reflection blurRad="6350" stA="55000" endA="300" endPos="45500" dir="5400000" sy="-100000" algn="bl" rotWithShape="0"/>
                </a:effectLst>
                <a:latin typeface="Haettenschweiler" pitchFamily="34" charset="0"/>
              </a:rPr>
              <a:t>BRIDGE DESIGN</a:t>
            </a:r>
            <a:endParaRPr lang="en-US" sz="8000" dirty="0"/>
          </a:p>
        </p:txBody>
      </p:sp>
      <p:sp>
        <p:nvSpPr>
          <p:cNvPr id="4" name="TextBox 3"/>
          <p:cNvSpPr txBox="1"/>
          <p:nvPr/>
        </p:nvSpPr>
        <p:spPr>
          <a:xfrm>
            <a:off x="-762000" y="1371600"/>
            <a:ext cx="104394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 smtClean="0">
                <a:solidFill>
                  <a:srgbClr val="FFFF00"/>
                </a:solidFill>
              </a:rPr>
              <a:t>Strongest Shapes</a:t>
            </a:r>
            <a:endParaRPr lang="en-US" sz="6000" dirty="0">
              <a:solidFill>
                <a:srgbClr val="FFFF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85800" y="2445603"/>
            <a:ext cx="86106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solidFill>
                  <a:srgbClr val="FFFF00"/>
                </a:solidFill>
              </a:rPr>
              <a:t>The solution is to add a diagonal support.</a:t>
            </a:r>
          </a:p>
        </p:txBody>
      </p:sp>
      <p:cxnSp>
        <p:nvCxnSpPr>
          <p:cNvPr id="12" name="Straight Arrow Connector 11"/>
          <p:cNvCxnSpPr/>
          <p:nvPr/>
        </p:nvCxnSpPr>
        <p:spPr>
          <a:xfrm flipH="1">
            <a:off x="4800600" y="3657600"/>
            <a:ext cx="914400" cy="762000"/>
          </a:xfrm>
          <a:prstGeom prst="straightConnector1">
            <a:avLst/>
          </a:prstGeom>
          <a:ln w="57150">
            <a:solidFill>
              <a:srgbClr val="FFFF00"/>
            </a:solidFill>
            <a:tailEnd type="arrow"/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3962400" y="4419600"/>
            <a:ext cx="876300" cy="0"/>
          </a:xfrm>
          <a:prstGeom prst="line">
            <a:avLst/>
          </a:prstGeom>
          <a:ln w="381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3962400" y="6400800"/>
            <a:ext cx="876300" cy="0"/>
          </a:xfrm>
          <a:prstGeom prst="line">
            <a:avLst/>
          </a:prstGeom>
          <a:ln w="381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3962400" y="4419600"/>
            <a:ext cx="0" cy="1981200"/>
          </a:xfrm>
          <a:prstGeom prst="line">
            <a:avLst/>
          </a:prstGeom>
          <a:ln w="381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4820412" y="4447032"/>
            <a:ext cx="0" cy="1981200"/>
          </a:xfrm>
          <a:prstGeom prst="line">
            <a:avLst/>
          </a:prstGeom>
          <a:ln w="381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 flipH="1">
            <a:off x="3962400" y="4447032"/>
            <a:ext cx="838200" cy="1953768"/>
          </a:xfrm>
          <a:prstGeom prst="line">
            <a:avLst/>
          </a:prstGeom>
          <a:ln w="381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7622662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haded_text_wrapped_around_a_corner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B64AA501-6534-431B-BE17-52C0FD6EE894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Shaded_text_wrapped_around_a_corner</Template>
  <TotalTime>0</TotalTime>
  <Words>16694</Words>
  <Application>Microsoft Office PowerPoint</Application>
  <PresentationFormat>On-screen Show (4:3)</PresentationFormat>
  <Paragraphs>1009</Paragraphs>
  <Slides>19</Slides>
  <Notes>19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Shaded_text_wrapped_around_a_corner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2016-03-27T20:46:20Z</dcterms:created>
  <dcterms:modified xsi:type="dcterms:W3CDTF">2016-03-29T02:10:25Z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TC024240179991</vt:lpwstr>
  </property>
</Properties>
</file>