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63" r:id="rId2"/>
    <p:sldId id="265" r:id="rId3"/>
    <p:sldId id="277" r:id="rId4"/>
    <p:sldId id="278" r:id="rId5"/>
    <p:sldId id="279" r:id="rId6"/>
    <p:sldId id="280" r:id="rId7"/>
    <p:sldId id="282" r:id="rId8"/>
    <p:sldId id="281" r:id="rId9"/>
    <p:sldId id="283" r:id="rId10"/>
    <p:sldId id="284" r:id="rId11"/>
    <p:sldId id="285" r:id="rId12"/>
    <p:sldId id="287" r:id="rId13"/>
    <p:sldId id="286" r:id="rId14"/>
    <p:sldId id="276" r:id="rId15"/>
    <p:sldId id="288" r:id="rId16"/>
    <p:sldId id="290" r:id="rId17"/>
    <p:sldId id="289" r:id="rId18"/>
    <p:sldId id="291" r:id="rId19"/>
    <p:sldId id="292" r:id="rId20"/>
    <p:sldId id="294" r:id="rId21"/>
    <p:sldId id="296" r:id="rId22"/>
    <p:sldId id="295" r:id="rId23"/>
    <p:sldId id="297" r:id="rId24"/>
    <p:sldId id="298" r:id="rId25"/>
    <p:sldId id="300" r:id="rId26"/>
    <p:sldId id="299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9" r:id="rId35"/>
    <p:sldId id="310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9BD53F6-5328-4905-BFEB-017CE96EA8F5}">
          <p14:sldIdLst>
            <p14:sldId id="263"/>
            <p14:sldId id="265"/>
            <p14:sldId id="277"/>
            <p14:sldId id="278"/>
            <p14:sldId id="279"/>
            <p14:sldId id="280"/>
            <p14:sldId id="282"/>
            <p14:sldId id="281"/>
            <p14:sldId id="283"/>
            <p14:sldId id="284"/>
            <p14:sldId id="285"/>
            <p14:sldId id="287"/>
            <p14:sldId id="286"/>
            <p14:sldId id="276"/>
            <p14:sldId id="288"/>
            <p14:sldId id="290"/>
            <p14:sldId id="289"/>
            <p14:sldId id="291"/>
            <p14:sldId id="292"/>
            <p14:sldId id="294"/>
            <p14:sldId id="296"/>
            <p14:sldId id="295"/>
            <p14:sldId id="297"/>
            <p14:sldId id="298"/>
            <p14:sldId id="300"/>
            <p14:sldId id="299"/>
            <p14:sldId id="301"/>
            <p14:sldId id="302"/>
            <p14:sldId id="303"/>
            <p14:sldId id="304"/>
            <p14:sldId id="305"/>
            <p14:sldId id="306"/>
            <p14:sldId id="307"/>
            <p14:sldId id="309"/>
            <p14:sldId id="310"/>
          </p14:sldIdLst>
        </p14:section>
        <p14:section name="Untitled Section" id="{1C2B53B0-280A-4B3B-992E-0339792B8029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2300"/>
    <a:srgbClr val="333333"/>
    <a:srgbClr val="0F3491"/>
    <a:srgbClr val="0D2E7F"/>
    <a:srgbClr val="0F80BF"/>
    <a:srgbClr val="382945"/>
    <a:srgbClr val="775692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444" autoAdjust="0"/>
    <p:restoredTop sz="94218" autoAdjust="0"/>
  </p:normalViewPr>
  <p:slideViewPr>
    <p:cSldViewPr>
      <p:cViewPr varScale="1">
        <p:scale>
          <a:sx n="55" d="100"/>
          <a:sy n="55" d="100"/>
        </p:scale>
        <p:origin x="-96" y="-9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562600"/>
            <a:ext cx="9144000" cy="609600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dirty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096000"/>
            <a:ext cx="9144000" cy="3048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fld id="{B256D947-EE60-44AD-8849-18437CF637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966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562600"/>
            <a:ext cx="9144000" cy="609600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dirty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096000"/>
            <a:ext cx="9144000" cy="3048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fld id="{B256D947-EE60-44AD-8849-18437CF637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0497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562600"/>
            <a:ext cx="9144000" cy="609600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096000"/>
            <a:ext cx="9144000" cy="3048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fld id="{B256D947-EE60-44AD-8849-18437CF637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0059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2D48-146B-4AD9-ABDF-1BAD4B3A0EB2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E96B1-F23E-480B-B712-8E0B6A10B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855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2D48-146B-4AD9-ABDF-1BAD4B3A0EB2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E96B1-F23E-480B-B712-8E0B6A10B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676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52D48-146B-4AD9-ABDF-1BAD4B3A0EB2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E96B1-F23E-480B-B712-8E0B6A10B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206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9" r:id="rId2"/>
    <p:sldLayoutId id="2147483688" r:id="rId3"/>
    <p:sldLayoutId id="2147483686" r:id="rId4"/>
    <p:sldLayoutId id="2147483690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28600" y="228600"/>
            <a:ext cx="9144000" cy="6096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alt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altLang="en-US" sz="5400" dirty="0" smtClean="0"/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04800" y="990600"/>
            <a:ext cx="9144000" cy="304800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Force Caused By Charge</a:t>
            </a:r>
          </a:p>
        </p:txBody>
      </p:sp>
      <p:sp>
        <p:nvSpPr>
          <p:cNvPr id="2" name="Rectangle 1"/>
          <p:cNvSpPr/>
          <p:nvPr/>
        </p:nvSpPr>
        <p:spPr>
          <a:xfrm>
            <a:off x="2057400" y="6248400"/>
            <a:ext cx="5791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dirty="0">
                <a:latin typeface="Trebuchet MS" pitchFamily="34" charset="0"/>
              </a:rPr>
              <a:t>Copyright </a:t>
            </a:r>
            <a:r>
              <a:rPr lang="en-US" altLang="en-US" dirty="0" smtClean="0">
                <a:latin typeface="Trebuchet MS" pitchFamily="34" charset="0"/>
              </a:rPr>
              <a:t>2016 </a:t>
            </a:r>
            <a:r>
              <a:rPr lang="en-US" altLang="en-US" dirty="0">
                <a:latin typeface="Trebuchet MS" pitchFamily="34" charset="0"/>
              </a:rPr>
              <a:t>Multimedia Science.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Proposed Experiment -5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7526581" y="3579002"/>
            <a:ext cx="796437" cy="6119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9841042" y="4412991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19200" y="2046506"/>
            <a:ext cx="70866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</a:rPr>
              <a:t>1) Hypothesis</a:t>
            </a:r>
          </a:p>
          <a:p>
            <a:r>
              <a:rPr lang="en-US" sz="2800" dirty="0">
                <a:solidFill>
                  <a:schemeClr val="tx2"/>
                </a:solidFill>
              </a:rPr>
              <a:t>	</a:t>
            </a:r>
            <a:r>
              <a:rPr lang="en-US" dirty="0" smtClean="0">
                <a:solidFill>
                  <a:schemeClr val="tx2"/>
                </a:solidFill>
              </a:rPr>
              <a:t>As charge increases, force increases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	As distance increases, force decreases</a:t>
            </a:r>
          </a:p>
          <a:p>
            <a:r>
              <a:rPr lang="en-US" sz="2800" dirty="0" smtClean="0">
                <a:solidFill>
                  <a:schemeClr val="tx2"/>
                </a:solidFill>
              </a:rPr>
              <a:t>2) Experiment Design</a:t>
            </a:r>
          </a:p>
          <a:p>
            <a:r>
              <a:rPr lang="en-US" sz="2800" dirty="0">
                <a:solidFill>
                  <a:schemeClr val="tx2"/>
                </a:solidFill>
              </a:rPr>
              <a:t>	</a:t>
            </a:r>
            <a:r>
              <a:rPr lang="en-US" dirty="0" smtClean="0">
                <a:solidFill>
                  <a:schemeClr val="tx2"/>
                </a:solidFill>
              </a:rPr>
              <a:t>Vary charge and measure force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	Vary distance and measure force</a:t>
            </a:r>
          </a:p>
          <a:p>
            <a:r>
              <a:rPr lang="en-US" sz="2800" dirty="0" smtClean="0">
                <a:solidFill>
                  <a:schemeClr val="tx2"/>
                </a:solidFill>
              </a:rPr>
              <a:t>3) Independent variables = </a:t>
            </a:r>
            <a:r>
              <a:rPr lang="en-US" dirty="0" smtClean="0">
                <a:solidFill>
                  <a:schemeClr val="tx2"/>
                </a:solidFill>
              </a:rPr>
              <a:t>charge 1 &amp; 2</a:t>
            </a:r>
            <a:r>
              <a:rPr lang="en-US" sz="2800" dirty="0" smtClean="0">
                <a:solidFill>
                  <a:schemeClr val="tx2"/>
                </a:solidFill>
              </a:rPr>
              <a:t> and</a:t>
            </a:r>
          </a:p>
          <a:p>
            <a:r>
              <a:rPr lang="en-US" sz="2800" dirty="0" smtClean="0">
                <a:solidFill>
                  <a:schemeClr val="tx2"/>
                </a:solidFill>
              </a:rPr>
              <a:t>    distance</a:t>
            </a:r>
            <a:br>
              <a:rPr lang="en-US" sz="2800" dirty="0" smtClean="0">
                <a:solidFill>
                  <a:schemeClr val="tx2"/>
                </a:solidFill>
              </a:rPr>
            </a:br>
            <a:r>
              <a:rPr lang="en-US" sz="2800" dirty="0" smtClean="0">
                <a:solidFill>
                  <a:schemeClr val="tx2"/>
                </a:solidFill>
              </a:rPr>
              <a:t>    Dependent variable = force</a:t>
            </a:r>
          </a:p>
          <a:p>
            <a:r>
              <a:rPr lang="en-US" sz="2800" dirty="0">
                <a:solidFill>
                  <a:schemeClr val="tx2"/>
                </a:solidFill>
              </a:rPr>
              <a:t>	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219200" y="5877580"/>
            <a:ext cx="7086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How many experiments do we need to run?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84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Proposed Experiment -6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7526581" y="3579002"/>
            <a:ext cx="796437" cy="6119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9841042" y="4412991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19200" y="2433697"/>
            <a:ext cx="7086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</a:rPr>
              <a:t>Experiments:</a:t>
            </a:r>
          </a:p>
          <a:p>
            <a:endParaRPr lang="en-US" sz="2800" dirty="0" smtClean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	</a:t>
            </a:r>
            <a:r>
              <a:rPr lang="en-US" dirty="0" smtClean="0">
                <a:solidFill>
                  <a:schemeClr val="tx2"/>
                </a:solidFill>
              </a:rPr>
              <a:t>#1) Force versus charge 1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	#2) Force versus charge 2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	#3) Force versus distance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38199" y="5029200"/>
            <a:ext cx="7086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Can we reduce the number to 2?  How?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9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Proposed Experiment -7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7526581" y="3579002"/>
            <a:ext cx="796437" cy="6119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9841042" y="4412991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19200" y="2286000"/>
            <a:ext cx="70866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</a:rPr>
              <a:t>Experiments:</a:t>
            </a:r>
          </a:p>
          <a:p>
            <a:r>
              <a:rPr lang="en-US" dirty="0">
                <a:solidFill>
                  <a:schemeClr val="tx2"/>
                </a:solidFill>
              </a:rPr>
              <a:t>	</a:t>
            </a:r>
            <a:r>
              <a:rPr lang="en-US" dirty="0" smtClean="0">
                <a:solidFill>
                  <a:schemeClr val="tx2"/>
                </a:solidFill>
              </a:rPr>
              <a:t>#1) Force versus charge 1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	</a:t>
            </a:r>
            <a:r>
              <a:rPr lang="en-US" strike="sngStrike" dirty="0" smtClean="0">
                <a:solidFill>
                  <a:schemeClr val="tx2"/>
                </a:solidFill>
              </a:rPr>
              <a:t>#2) Force versus charge 2</a:t>
            </a:r>
            <a:br>
              <a:rPr lang="en-US" strike="sngStrike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	#3) Force versus distance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43000" y="5495762"/>
            <a:ext cx="7086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Write a procedure for Experiment #1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38199" y="4114800"/>
            <a:ext cx="7086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Assume that charge 1 and charge 2</a:t>
            </a:r>
          </a:p>
          <a:p>
            <a:pPr algn="ctr"/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will produce the same results.</a:t>
            </a: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27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Experiment #1 Procedure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7526581" y="3579002"/>
            <a:ext cx="796437" cy="6119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9841042" y="4412991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19200" y="2286000"/>
            <a:ext cx="70866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</a:rPr>
              <a:t>Experiments:</a:t>
            </a:r>
          </a:p>
          <a:p>
            <a:r>
              <a:rPr lang="en-US" dirty="0">
                <a:solidFill>
                  <a:schemeClr val="tx2"/>
                </a:solidFill>
              </a:rPr>
              <a:t>	</a:t>
            </a:r>
            <a:r>
              <a:rPr lang="en-US" dirty="0" smtClean="0">
                <a:solidFill>
                  <a:schemeClr val="tx2"/>
                </a:solidFill>
              </a:rPr>
              <a:t>#1) Force versus charge 1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	</a:t>
            </a:r>
            <a:r>
              <a:rPr lang="en-US" strike="sngStrike" dirty="0" smtClean="0">
                <a:solidFill>
                  <a:schemeClr val="tx2"/>
                </a:solidFill>
              </a:rPr>
              <a:t>#2) Force versus charge 2</a:t>
            </a:r>
            <a:br>
              <a:rPr lang="en-US" strike="sngStrike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	#3) Force versus distance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43000" y="5495762"/>
            <a:ext cx="7086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Write a procedure for Experiment #1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38199" y="4114800"/>
            <a:ext cx="7086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Assume that charge 1 and charge 2</a:t>
            </a:r>
          </a:p>
          <a:p>
            <a:pPr algn="ctr"/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will produce the same results.</a:t>
            </a: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33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5" name="Picture 19" descr="C:\Users\SRH\Desktop\scopecharge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526" y="2922212"/>
            <a:ext cx="1211702" cy="149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807019" y="2441968"/>
            <a:ext cx="1256471" cy="2125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3512698" y="2349734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Experiment #1 Procedure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419329" y="2441968"/>
            <a:ext cx="1256471" cy="2125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4419328" y="2204379"/>
            <a:ext cx="1256471" cy="2125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5162279" y="2121134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Title 1"/>
          <p:cNvSpPr txBox="1">
            <a:spLocks/>
          </p:cNvSpPr>
          <p:nvPr/>
        </p:nvSpPr>
        <p:spPr>
          <a:xfrm>
            <a:off x="5162279" y="2349734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2286000" y="4724400"/>
            <a:ext cx="62730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arenR"/>
            </a:pPr>
            <a:r>
              <a:rPr lang="en-US" sz="2800" dirty="0" smtClean="0">
                <a:solidFill>
                  <a:schemeClr val="tx2"/>
                </a:solidFill>
              </a:rPr>
              <a:t>Set charge using strips</a:t>
            </a:r>
          </a:p>
          <a:p>
            <a:pPr marL="457200" indent="-457200">
              <a:buAutoNum type="arabicParenR"/>
            </a:pPr>
            <a:r>
              <a:rPr lang="en-US" sz="2800" dirty="0" smtClean="0">
                <a:solidFill>
                  <a:schemeClr val="tx2"/>
                </a:solidFill>
              </a:rPr>
              <a:t>Keep distance = constant</a:t>
            </a:r>
          </a:p>
          <a:p>
            <a:pPr marL="457200" indent="-457200">
              <a:buAutoNum type="arabicParenR"/>
            </a:pPr>
            <a:r>
              <a:rPr lang="en-US" sz="2800" dirty="0" smtClean="0">
                <a:solidFill>
                  <a:schemeClr val="tx2"/>
                </a:solidFill>
              </a:rPr>
              <a:t>Measure force on electroscope</a:t>
            </a: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50" name="Picture 19" descr="C:\Users\SRH\Desktop\scopecharge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298" y="2909746"/>
            <a:ext cx="1211702" cy="149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3837377" y="2649468"/>
            <a:ext cx="0" cy="30986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5486958" y="2654534"/>
            <a:ext cx="0" cy="30986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Left Arrow 51"/>
          <p:cNvSpPr/>
          <p:nvPr/>
        </p:nvSpPr>
        <p:spPr>
          <a:xfrm>
            <a:off x="5965999" y="2729484"/>
            <a:ext cx="434801" cy="242316"/>
          </a:xfrm>
          <a:prstGeom prst="lef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420492" y="2573568"/>
            <a:ext cx="15805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distance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3560458" y="3807023"/>
            <a:ext cx="401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10</a:t>
            </a:r>
            <a:endParaRPr lang="en-US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352800" y="3657600"/>
            <a:ext cx="401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25</a:t>
            </a:r>
            <a:endParaRPr lang="en-US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4932058" y="3429000"/>
            <a:ext cx="401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50 </a:t>
            </a:r>
            <a:endParaRPr lang="en-US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236858" y="3807023"/>
            <a:ext cx="401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10</a:t>
            </a:r>
            <a:endParaRPr lang="en-US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5029200" y="3657600"/>
            <a:ext cx="401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sz="1400" dirty="0">
                <a:solidFill>
                  <a:schemeClr val="accent6">
                    <a:lumMod val="75000"/>
                  </a:schemeClr>
                </a:solidFill>
              </a:rPr>
              <a:t>5</a:t>
            </a:r>
          </a:p>
        </p:txBody>
      </p:sp>
      <p:sp>
        <p:nvSpPr>
          <p:cNvPr id="59" name="Rectangle 58"/>
          <p:cNvSpPr/>
          <p:nvPr/>
        </p:nvSpPr>
        <p:spPr>
          <a:xfrm>
            <a:off x="3276599" y="3429000"/>
            <a:ext cx="4848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50 </a:t>
            </a:r>
            <a:endParaRPr lang="en-US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3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5" name="Picture 19" descr="C:\Users\SRH\Desktop\scopecharge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526" y="2922212"/>
            <a:ext cx="1211702" cy="149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807019" y="2441968"/>
            <a:ext cx="1256471" cy="2125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3512698" y="2349734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Experiment #1 Procedure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419329" y="2441968"/>
            <a:ext cx="1256471" cy="2125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4419328" y="2204379"/>
            <a:ext cx="1256471" cy="2125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5162279" y="2121134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Title 1"/>
          <p:cNvSpPr txBox="1">
            <a:spLocks/>
          </p:cNvSpPr>
          <p:nvPr/>
        </p:nvSpPr>
        <p:spPr>
          <a:xfrm>
            <a:off x="5162279" y="2349734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2286000" y="4724400"/>
            <a:ext cx="62730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arenR"/>
            </a:pPr>
            <a:r>
              <a:rPr lang="en-US" sz="2800" dirty="0" smtClean="0">
                <a:solidFill>
                  <a:schemeClr val="tx2"/>
                </a:solidFill>
              </a:rPr>
              <a:t>Set charge using strips</a:t>
            </a:r>
          </a:p>
          <a:p>
            <a:pPr marL="457200" indent="-457200">
              <a:buAutoNum type="arabicParenR"/>
            </a:pPr>
            <a:r>
              <a:rPr lang="en-US" sz="2800" dirty="0" smtClean="0">
                <a:solidFill>
                  <a:schemeClr val="tx2"/>
                </a:solidFill>
              </a:rPr>
              <a:t>Keep distance = constant</a:t>
            </a:r>
          </a:p>
          <a:p>
            <a:pPr marL="457200" indent="-457200">
              <a:buAutoNum type="arabicParenR"/>
            </a:pPr>
            <a:r>
              <a:rPr lang="en-US" sz="2800" dirty="0" smtClean="0">
                <a:solidFill>
                  <a:schemeClr val="tx2"/>
                </a:solidFill>
              </a:rPr>
              <a:t>Measure force on electroscope</a:t>
            </a: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50" name="Picture 19" descr="C:\Users\SRH\Desktop\scopecharge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298" y="2909746"/>
            <a:ext cx="1211702" cy="149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3837377" y="2649468"/>
            <a:ext cx="0" cy="309866"/>
          </a:xfrm>
          <a:prstGeom prst="straightConnector1">
            <a:avLst/>
          </a:prstGeom>
          <a:ln w="25400"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5486958" y="2654534"/>
            <a:ext cx="0" cy="309866"/>
          </a:xfrm>
          <a:prstGeom prst="straightConnector1">
            <a:avLst/>
          </a:prstGeom>
          <a:ln w="25400"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Left Arrow 51"/>
          <p:cNvSpPr/>
          <p:nvPr/>
        </p:nvSpPr>
        <p:spPr>
          <a:xfrm>
            <a:off x="5965999" y="2729484"/>
            <a:ext cx="434801" cy="242316"/>
          </a:xfrm>
          <a:prstGeom prst="lef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420492" y="2573568"/>
            <a:ext cx="15805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distance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3560458" y="3807023"/>
            <a:ext cx="401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10</a:t>
            </a:r>
            <a:endParaRPr lang="en-US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352800" y="3657600"/>
            <a:ext cx="401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25</a:t>
            </a:r>
            <a:endParaRPr lang="en-US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4932058" y="3429000"/>
            <a:ext cx="401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50 </a:t>
            </a:r>
            <a:endParaRPr lang="en-US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236858" y="3807023"/>
            <a:ext cx="401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10</a:t>
            </a:r>
            <a:endParaRPr lang="en-US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5029200" y="3657600"/>
            <a:ext cx="401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sz="1400" dirty="0">
                <a:solidFill>
                  <a:schemeClr val="accent6">
                    <a:lumMod val="75000"/>
                  </a:schemeClr>
                </a:solidFill>
              </a:rPr>
              <a:t>5</a:t>
            </a:r>
          </a:p>
        </p:txBody>
      </p:sp>
      <p:sp>
        <p:nvSpPr>
          <p:cNvPr id="59" name="Rectangle 58"/>
          <p:cNvSpPr/>
          <p:nvPr/>
        </p:nvSpPr>
        <p:spPr>
          <a:xfrm>
            <a:off x="3276599" y="3429000"/>
            <a:ext cx="4848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50 </a:t>
            </a:r>
            <a:endParaRPr lang="en-US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47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Experiment #1 Data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49" name="Rectangle 48"/>
          <p:cNvSpPr/>
          <p:nvPr/>
        </p:nvSpPr>
        <p:spPr>
          <a:xfrm>
            <a:off x="2286000" y="4724400"/>
            <a:ext cx="62730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arenR"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Graph data (force on y axis)</a:t>
            </a:r>
          </a:p>
          <a:p>
            <a:pPr marL="457200" indent="-457200">
              <a:buAutoNum type="arabicParenR"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Find relationship F versus q</a:t>
            </a:r>
          </a:p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q is symbol for charge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364579"/>
              </p:ext>
            </p:extLst>
          </p:nvPr>
        </p:nvGraphicFramePr>
        <p:xfrm>
          <a:off x="2133600" y="2362200"/>
          <a:ext cx="4876800" cy="21234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Force</a:t>
                      </a:r>
                      <a:r>
                        <a:rPr lang="en-US" baseline="0" dirty="0" smtClean="0"/>
                        <a:t> (needle reading)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Charge (strips)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Run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9.6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20.4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28.9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Run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31.1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Run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9.9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19.8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30.2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116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Experiment #1 Graph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49" name="Rectangle 48"/>
          <p:cNvSpPr/>
          <p:nvPr/>
        </p:nvSpPr>
        <p:spPr>
          <a:xfrm>
            <a:off x="2566109" y="5586994"/>
            <a:ext cx="62730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chemeClr val="accent6">
                    <a:lumMod val="75000"/>
                  </a:schemeClr>
                </a:solidFill>
              </a:rPr>
              <a:t>F      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q</a:t>
            </a:r>
            <a:r>
              <a:rPr lang="en-US" sz="3600" b="1" baseline="-25000" dirty="0" smtClean="0">
                <a:solidFill>
                  <a:schemeClr val="accent6">
                    <a:lumMod val="75000"/>
                  </a:schemeClr>
                </a:solidFill>
              </a:rPr>
              <a:t>1</a:t>
            </a:r>
            <a:r>
              <a:rPr lang="en-US" sz="3600" dirty="0" smtClean="0">
                <a:solidFill>
                  <a:schemeClr val="accent6">
                    <a:lumMod val="75000"/>
                  </a:schemeClr>
                </a:solidFill>
              </a:rPr>
              <a:t>     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</a:rPr>
              <a:t>and </a:t>
            </a:r>
            <a:r>
              <a:rPr lang="en-US" sz="3600" dirty="0" smtClean="0">
                <a:solidFill>
                  <a:schemeClr val="accent6">
                    <a:lumMod val="75000"/>
                  </a:schemeClr>
                </a:solidFill>
              </a:rPr>
              <a:t>F      q</a:t>
            </a:r>
            <a:r>
              <a:rPr lang="en-US" sz="3600" baseline="-25000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SRH\Desktop\chargevsforc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209800"/>
            <a:ext cx="5139208" cy="337719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RH\Desktop\873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837" y="5442204"/>
            <a:ext cx="812800" cy="8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Users\SRH\Desktop\873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037" y="5486400"/>
            <a:ext cx="812800" cy="8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52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Experiment #2 Procedure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7526581" y="3579002"/>
            <a:ext cx="796437" cy="6119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9841042" y="4412991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19200" y="2286000"/>
            <a:ext cx="70866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</a:rPr>
              <a:t>Experiments:</a:t>
            </a:r>
          </a:p>
          <a:p>
            <a:r>
              <a:rPr lang="en-US" dirty="0">
                <a:solidFill>
                  <a:schemeClr val="tx2"/>
                </a:solidFill>
              </a:rPr>
              <a:t>	</a:t>
            </a:r>
            <a:r>
              <a:rPr lang="en-US" dirty="0" smtClean="0">
                <a:solidFill>
                  <a:schemeClr val="tx2"/>
                </a:solidFill>
              </a:rPr>
              <a:t>#1) Force versus charge 1 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DONE</a:t>
            </a:r>
            <a:r>
              <a:rPr lang="en-US" dirty="0" smtClean="0">
                <a:solidFill>
                  <a:schemeClr val="tx2"/>
                </a:solidFill>
              </a:rPr>
              <a:t/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	</a:t>
            </a:r>
            <a:r>
              <a:rPr lang="en-US" strike="sngStrike" dirty="0" smtClean="0">
                <a:solidFill>
                  <a:schemeClr val="tx2"/>
                </a:solidFill>
              </a:rPr>
              <a:t>#2) Force versus charge 2</a:t>
            </a:r>
            <a:br>
              <a:rPr lang="en-US" strike="sngStrike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	#3) Force versus distance  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NEXT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43000" y="5294293"/>
            <a:ext cx="7086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Write a procedure for Experiment #3</a:t>
            </a:r>
            <a:b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Force versus distance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38199" y="4114800"/>
            <a:ext cx="7086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Assume that charge 1 and charge 2</a:t>
            </a:r>
          </a:p>
          <a:p>
            <a:pPr algn="ctr"/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will produce the same results.</a:t>
            </a: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29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5" name="Picture 19" descr="C:\Users\SRH\Desktop\scopecharge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526" y="2922212"/>
            <a:ext cx="1211702" cy="149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807019" y="2441968"/>
            <a:ext cx="1256471" cy="2125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3512698" y="2349734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Experiment #3 Procedure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419329" y="2073434"/>
            <a:ext cx="1256471" cy="2125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5162279" y="198120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2286000" y="4724400"/>
            <a:ext cx="62730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arenR"/>
            </a:pPr>
            <a:r>
              <a:rPr lang="en-US" sz="2800" dirty="0" smtClean="0">
                <a:solidFill>
                  <a:schemeClr val="tx2"/>
                </a:solidFill>
              </a:rPr>
              <a:t>Keep charge = constant = 1 strip</a:t>
            </a:r>
          </a:p>
          <a:p>
            <a:pPr marL="457200" indent="-457200">
              <a:buAutoNum type="arabicParenR"/>
            </a:pPr>
            <a:r>
              <a:rPr lang="en-US" sz="2800" dirty="0" smtClean="0">
                <a:solidFill>
                  <a:schemeClr val="tx2"/>
                </a:solidFill>
              </a:rPr>
              <a:t>Change distance</a:t>
            </a:r>
          </a:p>
          <a:p>
            <a:pPr marL="457200" indent="-457200">
              <a:buAutoNum type="arabicParenR"/>
            </a:pPr>
            <a:r>
              <a:rPr lang="en-US" sz="2800" dirty="0" smtClean="0">
                <a:solidFill>
                  <a:schemeClr val="tx2"/>
                </a:solidFill>
              </a:rPr>
              <a:t>Measure force on electroscope</a:t>
            </a: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50" name="Picture 19" descr="C:\Users\SRH\Desktop\scopecharge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298" y="2909746"/>
            <a:ext cx="1211702" cy="149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3837377" y="2649468"/>
            <a:ext cx="0" cy="309866"/>
          </a:xfrm>
          <a:prstGeom prst="straightConnector1">
            <a:avLst/>
          </a:prstGeom>
          <a:ln w="25400"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endCxn id="50" idx="0"/>
          </p:cNvCxnSpPr>
          <p:nvPr/>
        </p:nvCxnSpPr>
        <p:spPr>
          <a:xfrm>
            <a:off x="5486958" y="2286000"/>
            <a:ext cx="3191" cy="623746"/>
          </a:xfrm>
          <a:prstGeom prst="straightConnector1">
            <a:avLst/>
          </a:prstGeom>
          <a:ln w="25400"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Left Arrow 51"/>
          <p:cNvSpPr/>
          <p:nvPr/>
        </p:nvSpPr>
        <p:spPr>
          <a:xfrm>
            <a:off x="5878599" y="2491188"/>
            <a:ext cx="434801" cy="242316"/>
          </a:xfrm>
          <a:prstGeom prst="lef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456452" y="2367040"/>
            <a:ext cx="15805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distance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3560458" y="3807023"/>
            <a:ext cx="401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10</a:t>
            </a:r>
            <a:endParaRPr lang="en-US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352800" y="3657600"/>
            <a:ext cx="401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25</a:t>
            </a:r>
            <a:endParaRPr lang="en-US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4932058" y="3429000"/>
            <a:ext cx="401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50 </a:t>
            </a:r>
            <a:endParaRPr lang="en-US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236858" y="3807023"/>
            <a:ext cx="401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10</a:t>
            </a:r>
            <a:endParaRPr lang="en-US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5029200" y="3657600"/>
            <a:ext cx="401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sz="1400" dirty="0">
                <a:solidFill>
                  <a:schemeClr val="accent6">
                    <a:lumMod val="75000"/>
                  </a:schemeClr>
                </a:solidFill>
              </a:rPr>
              <a:t>5</a:t>
            </a:r>
          </a:p>
        </p:txBody>
      </p:sp>
      <p:sp>
        <p:nvSpPr>
          <p:cNvPr id="59" name="Rectangle 58"/>
          <p:cNvSpPr/>
          <p:nvPr/>
        </p:nvSpPr>
        <p:spPr>
          <a:xfrm>
            <a:off x="3276599" y="3429000"/>
            <a:ext cx="4848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50 </a:t>
            </a:r>
            <a:endParaRPr lang="en-US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56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643042" y="3276600"/>
            <a:ext cx="1981200" cy="1828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Variables - 1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4267200" y="3733800"/>
            <a:ext cx="796437" cy="6119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4111484" y="358473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6" name="Rectangle 5"/>
          <p:cNvSpPr/>
          <p:nvPr/>
        </p:nvSpPr>
        <p:spPr>
          <a:xfrm>
            <a:off x="609600" y="2293203"/>
            <a:ext cx="7924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Here is an object that has an electrical charge on it.  You know that electrical charge can cause electrical force.  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5410200"/>
            <a:ext cx="7924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Make a list of all of the variables that we might have to include to find an equation for the strength of the electrical force.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9600" y="2286000"/>
            <a:ext cx="7924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Here is an object that has an electrical charge on it.  You know that electrical charge can cause electrical force.  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17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Experiment #3 Data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49" name="Rectangle 48"/>
          <p:cNvSpPr/>
          <p:nvPr/>
        </p:nvSpPr>
        <p:spPr>
          <a:xfrm>
            <a:off x="2286000" y="4724400"/>
            <a:ext cx="62730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arenR"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Graph data (force on y axis)</a:t>
            </a:r>
          </a:p>
          <a:p>
            <a:pPr marL="457200" indent="-457200">
              <a:buAutoNum type="arabicParenR"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Find relationship F versus q</a:t>
            </a:r>
          </a:p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q is the symbol for charge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564431"/>
              </p:ext>
            </p:extLst>
          </p:nvPr>
        </p:nvGraphicFramePr>
        <p:xfrm>
          <a:off x="2133600" y="2362200"/>
          <a:ext cx="4876800" cy="21234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Force</a:t>
                      </a:r>
                      <a:r>
                        <a:rPr lang="en-US" baseline="0" dirty="0" smtClean="0"/>
                        <a:t> (needle reading)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Distance </a:t>
                      </a:r>
                    </a:p>
                    <a:p>
                      <a:pPr algn="ctr"/>
                      <a:r>
                        <a:rPr lang="en-US" dirty="0" smtClean="0"/>
                        <a:t>d (cm)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Run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50.2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Run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10.7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22.9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Run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35.2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70.3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838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Experiment #3 Graph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480509" y="5656590"/>
            <a:ext cx="27678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chemeClr val="accent6">
                    <a:lumMod val="75000"/>
                  </a:schemeClr>
                </a:solidFill>
              </a:rPr>
              <a:t>F       1/d</a:t>
            </a:r>
            <a:r>
              <a:rPr lang="en-US" sz="3600" baseline="30000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7" name="Picture 3" descr="C:\Users\SRH\Desktop\87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4237" y="5511800"/>
            <a:ext cx="812800" cy="8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RH\Desktop\Fvsdgrap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102733"/>
            <a:ext cx="5181600" cy="341900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578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Final Proportion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253091" y="3886200"/>
            <a:ext cx="27678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>F       1/d</a:t>
            </a:r>
            <a:r>
              <a:rPr lang="en-US" sz="3600" baseline="30000" dirty="0" smtClean="0">
                <a:solidFill>
                  <a:schemeClr val="tx2"/>
                </a:solidFill>
              </a:rPr>
              <a:t>2</a:t>
            </a: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1027" name="Picture 3" descr="C:\Users\SRH\Desktop\87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3217" y="3810000"/>
            <a:ext cx="812800" cy="8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1156409" y="2209800"/>
            <a:ext cx="7086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Summary of Experiments #1 &amp; #3</a:t>
            </a: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752600" y="2935069"/>
            <a:ext cx="62730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>F       </a:t>
            </a:r>
            <a:r>
              <a:rPr lang="en-US" sz="3600" b="1" dirty="0" smtClean="0">
                <a:solidFill>
                  <a:schemeClr val="tx2"/>
                </a:solidFill>
              </a:rPr>
              <a:t>q</a:t>
            </a:r>
            <a:r>
              <a:rPr lang="en-US" sz="3600" b="1" baseline="-25000" dirty="0" smtClean="0">
                <a:solidFill>
                  <a:schemeClr val="tx2"/>
                </a:solidFill>
              </a:rPr>
              <a:t>1</a:t>
            </a:r>
            <a:r>
              <a:rPr lang="en-US" sz="3600" dirty="0" smtClean="0">
                <a:solidFill>
                  <a:schemeClr val="tx2"/>
                </a:solidFill>
              </a:rPr>
              <a:t>  and    F      q</a:t>
            </a:r>
            <a:r>
              <a:rPr lang="en-US" sz="3600" baseline="-25000" dirty="0" smtClean="0">
                <a:solidFill>
                  <a:schemeClr val="tx2"/>
                </a:solidFill>
              </a:rPr>
              <a:t>2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15" name="Picture 3" descr="C:\Users\SRH\Desktop\87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869504"/>
            <a:ext cx="812800" cy="8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SRH\Desktop\87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400" y="2851834"/>
            <a:ext cx="812800" cy="8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1524000" y="4724400"/>
            <a:ext cx="62730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Find the final proportion between </a:t>
            </a:r>
            <a:b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F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 and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q</a:t>
            </a:r>
            <a:r>
              <a:rPr lang="en-US" sz="2800" b="1" baseline="-25000" dirty="0" smtClean="0">
                <a:solidFill>
                  <a:schemeClr val="accent6">
                    <a:lumMod val="75000"/>
                  </a:schemeClr>
                </a:solidFill>
              </a:rPr>
              <a:t>1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, q</a:t>
            </a:r>
            <a:r>
              <a:rPr lang="en-US" sz="2800" b="1" baseline="-25000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, &amp;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endParaRPr lang="en-US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30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Final Equation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156409" y="2209800"/>
            <a:ext cx="7086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Summary of Experiments #1 &amp; #3</a:t>
            </a: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820400" y="3047731"/>
            <a:ext cx="62730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</a:rPr>
              <a:t>q</a:t>
            </a:r>
            <a:r>
              <a:rPr lang="en-US" sz="3600" b="1" baseline="-25000" dirty="0">
                <a:solidFill>
                  <a:schemeClr val="tx2"/>
                </a:solidFill>
              </a:rPr>
              <a:t>1</a:t>
            </a:r>
            <a:r>
              <a:rPr lang="en-US" sz="3600" dirty="0">
                <a:solidFill>
                  <a:schemeClr val="tx2"/>
                </a:solidFill>
              </a:rPr>
              <a:t>  </a:t>
            </a:r>
            <a:r>
              <a:rPr lang="en-US" sz="3600" b="1" dirty="0">
                <a:solidFill>
                  <a:schemeClr val="tx2"/>
                </a:solidFill>
              </a:rPr>
              <a:t>q</a:t>
            </a:r>
            <a:r>
              <a:rPr lang="en-US" sz="3600" b="1" baseline="-25000" dirty="0">
                <a:solidFill>
                  <a:schemeClr val="tx2"/>
                </a:solidFill>
              </a:rPr>
              <a:t>2</a:t>
            </a:r>
            <a:r>
              <a:rPr lang="en-US" sz="2800" dirty="0">
                <a:solidFill>
                  <a:schemeClr val="tx2"/>
                </a:solidFill>
              </a:rPr>
              <a:t> </a:t>
            </a:r>
          </a:p>
          <a:p>
            <a:pPr algn="ctr"/>
            <a:endParaRPr lang="en-US" sz="3600" dirty="0" smtClean="0">
              <a:solidFill>
                <a:schemeClr val="tx2"/>
              </a:solidFill>
            </a:endParaRPr>
          </a:p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>F</a:t>
            </a: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16" name="Picture 3" descr="C:\Users\SRH\Desktop\87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089" y="3089663"/>
            <a:ext cx="812800" cy="8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390900" y="3040250"/>
                <a:ext cx="2933700" cy="998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 smtClean="0"/>
                  <a:t>F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4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𝑞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4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𝑞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en-US" sz="44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𝑑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US" sz="4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0900" y="3040250"/>
                <a:ext cx="2933700" cy="998350"/>
              </a:xfrm>
              <a:prstGeom prst="rect">
                <a:avLst/>
              </a:prstGeom>
              <a:blipFill rotWithShape="1">
                <a:blip r:embed="rId4"/>
                <a:stretch>
                  <a:fillRect l="-8299" t="-4268" b="-13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3159864" y="5105400"/>
            <a:ext cx="3079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i="1" dirty="0"/>
              <a:t>k</a:t>
            </a:r>
            <a:r>
              <a:rPr lang="pt-BR" i="1" baseline="-25000" dirty="0"/>
              <a:t>e</a:t>
            </a:r>
            <a:r>
              <a:rPr lang="pt-BR" dirty="0"/>
              <a:t> = 8.99×10</a:t>
            </a:r>
            <a:r>
              <a:rPr lang="pt-BR" baseline="30000" dirty="0"/>
              <a:t>9</a:t>
            </a:r>
            <a:r>
              <a:rPr lang="pt-BR" dirty="0"/>
              <a:t> N m</a:t>
            </a:r>
            <a:r>
              <a:rPr lang="pt-BR" baseline="30000" dirty="0"/>
              <a:t>2</a:t>
            </a:r>
            <a:r>
              <a:rPr lang="pt-BR" dirty="0"/>
              <a:t> C</a:t>
            </a:r>
            <a:r>
              <a:rPr lang="pt-BR" baseline="30000" dirty="0"/>
              <a:t>−2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1169252" y="4234190"/>
            <a:ext cx="7086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Experiments have shown the constant for this equation, called Coulomb’s constant,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</a:rPr>
              <a:t>k</a:t>
            </a:r>
            <a:r>
              <a:rPr lang="en-US" baseline="-25000" dirty="0" err="1" smtClean="0">
                <a:solidFill>
                  <a:schemeClr val="accent1">
                    <a:lumMod val="50000"/>
                  </a:schemeClr>
                </a:solidFill>
              </a:rPr>
              <a:t>e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, to be: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18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820400" y="3047731"/>
            <a:ext cx="62730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</a:rPr>
              <a:t>q</a:t>
            </a:r>
            <a:r>
              <a:rPr lang="en-US" sz="3600" b="1" baseline="-25000" dirty="0">
                <a:solidFill>
                  <a:schemeClr val="tx2"/>
                </a:solidFill>
              </a:rPr>
              <a:t>1</a:t>
            </a:r>
            <a:r>
              <a:rPr lang="en-US" sz="3600" dirty="0">
                <a:solidFill>
                  <a:schemeClr val="tx2"/>
                </a:solidFill>
              </a:rPr>
              <a:t>  </a:t>
            </a:r>
            <a:r>
              <a:rPr lang="en-US" sz="3600" b="1" dirty="0">
                <a:solidFill>
                  <a:schemeClr val="tx2"/>
                </a:solidFill>
              </a:rPr>
              <a:t>q</a:t>
            </a:r>
            <a:r>
              <a:rPr lang="en-US" sz="3600" b="1" baseline="-25000" dirty="0">
                <a:solidFill>
                  <a:schemeClr val="tx2"/>
                </a:solidFill>
              </a:rPr>
              <a:t>2</a:t>
            </a:r>
            <a:r>
              <a:rPr lang="en-US" sz="2800" dirty="0">
                <a:solidFill>
                  <a:schemeClr val="tx2"/>
                </a:solidFill>
              </a:rPr>
              <a:t> </a:t>
            </a:r>
          </a:p>
          <a:p>
            <a:pPr algn="ctr"/>
            <a:endParaRPr lang="en-US" sz="3600" dirty="0" smtClean="0">
              <a:solidFill>
                <a:schemeClr val="tx2"/>
              </a:solidFill>
            </a:endParaRPr>
          </a:p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>F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90600" y="4648200"/>
            <a:ext cx="7162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What is the name for this type of equation which is similar to that for the gravitational force?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838200" y="1828800"/>
                <a:ext cx="7772400" cy="998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dirty="0" smtClean="0"/>
                  <a:t>F = </a:t>
                </a:r>
                <a:r>
                  <a:rPr lang="en-US" sz="3200" dirty="0" smtClean="0"/>
                  <a:t>(8.99 x 10</a:t>
                </a:r>
                <a:r>
                  <a:rPr lang="en-US" sz="3200" baseline="30000" dirty="0" smtClean="0"/>
                  <a:t>9 </a:t>
                </a:r>
                <a:r>
                  <a:rPr lang="en-US" sz="3200" dirty="0" smtClean="0"/>
                  <a:t>N m</a:t>
                </a:r>
                <a:r>
                  <a:rPr lang="en-US" sz="3200" baseline="30000" dirty="0" smtClean="0"/>
                  <a:t>2 </a:t>
                </a:r>
                <a:r>
                  <a:rPr lang="en-US" sz="3200" dirty="0" smtClean="0"/>
                  <a:t>C</a:t>
                </a:r>
                <a:r>
                  <a:rPr lang="en-US" sz="3200" baseline="30000" dirty="0" smtClean="0"/>
                  <a:t>-2</a:t>
                </a:r>
                <a:r>
                  <a:rPr lang="en-US" sz="3200" dirty="0" smtClean="0"/>
                  <a:t>) </a:t>
                </a:r>
                <a:r>
                  <a:rPr lang="en-US" sz="4400" dirty="0" smtClean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4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𝑞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4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𝑞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en-US" sz="44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𝑑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US" sz="4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828800"/>
                <a:ext cx="7772400" cy="998350"/>
              </a:xfrm>
              <a:prstGeom prst="rect">
                <a:avLst/>
              </a:prstGeom>
              <a:blipFill rotWithShape="1">
                <a:blip r:embed="rId3"/>
                <a:stretch>
                  <a:fillRect t="-4268" b="-13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990600" y="3136231"/>
            <a:ext cx="7086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Where C is the unit for charge in coulombs which is equal to </a:t>
            </a:r>
            <a:r>
              <a:rPr lang="en-US" dirty="0" smtClean="0">
                <a:solidFill>
                  <a:schemeClr val="tx2"/>
                </a:solidFill>
              </a:rPr>
              <a:t>approximately</a:t>
            </a:r>
            <a:r>
              <a:rPr lang="en-US" dirty="0">
                <a:solidFill>
                  <a:schemeClr val="tx2"/>
                </a:solidFill>
              </a:rPr>
              <a:t> 6.242×10</a:t>
            </a:r>
            <a:r>
              <a:rPr lang="en-US" baseline="30000" dirty="0">
                <a:solidFill>
                  <a:schemeClr val="tx2"/>
                </a:solidFill>
              </a:rPr>
              <a:t>18</a:t>
            </a:r>
            <a:r>
              <a:rPr lang="en-US" dirty="0">
                <a:solidFill>
                  <a:schemeClr val="tx2"/>
                </a:solidFill>
              </a:rPr>
              <a:t> </a:t>
            </a:r>
            <a:r>
              <a:rPr lang="en-US" dirty="0" smtClean="0">
                <a:solidFill>
                  <a:schemeClr val="tx2"/>
                </a:solidFill>
              </a:rPr>
              <a:t>electrons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17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235445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820400" y="3047731"/>
            <a:ext cx="62730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</a:rPr>
              <a:t>q</a:t>
            </a:r>
            <a:r>
              <a:rPr lang="en-US" sz="3600" b="1" baseline="-25000" dirty="0">
                <a:solidFill>
                  <a:schemeClr val="tx2"/>
                </a:solidFill>
              </a:rPr>
              <a:t>1</a:t>
            </a:r>
            <a:r>
              <a:rPr lang="en-US" sz="3600" dirty="0">
                <a:solidFill>
                  <a:schemeClr val="tx2"/>
                </a:solidFill>
              </a:rPr>
              <a:t>  </a:t>
            </a:r>
            <a:r>
              <a:rPr lang="en-US" sz="3600" b="1" dirty="0">
                <a:solidFill>
                  <a:schemeClr val="tx2"/>
                </a:solidFill>
              </a:rPr>
              <a:t>q</a:t>
            </a:r>
            <a:r>
              <a:rPr lang="en-US" sz="3600" b="1" baseline="-25000" dirty="0">
                <a:solidFill>
                  <a:schemeClr val="tx2"/>
                </a:solidFill>
              </a:rPr>
              <a:t>2</a:t>
            </a:r>
            <a:r>
              <a:rPr lang="en-US" sz="2800" dirty="0">
                <a:solidFill>
                  <a:schemeClr val="tx2"/>
                </a:solidFill>
              </a:rPr>
              <a:t> </a:t>
            </a:r>
          </a:p>
          <a:p>
            <a:pPr algn="ctr"/>
            <a:endParaRPr lang="en-US" sz="3600" dirty="0" smtClean="0">
              <a:solidFill>
                <a:schemeClr val="tx2"/>
              </a:solidFill>
            </a:endParaRPr>
          </a:p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>F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371600" y="4419600"/>
            <a:ext cx="65360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Coulomb’s Law is an example of an inverse square law.  </a:t>
            </a:r>
            <a:endParaRPr lang="en-US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855324" y="2659250"/>
                <a:ext cx="7772400" cy="998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dirty="0" smtClean="0"/>
                  <a:t>F = </a:t>
                </a:r>
                <a:r>
                  <a:rPr lang="en-US" sz="3200" dirty="0" smtClean="0"/>
                  <a:t>(8.99 x 10</a:t>
                </a:r>
                <a:r>
                  <a:rPr lang="en-US" sz="3200" baseline="30000" dirty="0" smtClean="0"/>
                  <a:t>9 </a:t>
                </a:r>
                <a:r>
                  <a:rPr lang="en-US" sz="3200" dirty="0" smtClean="0"/>
                  <a:t>N m</a:t>
                </a:r>
                <a:r>
                  <a:rPr lang="en-US" sz="3200" baseline="30000" dirty="0" smtClean="0"/>
                  <a:t>2 </a:t>
                </a:r>
                <a:r>
                  <a:rPr lang="en-US" sz="3200" dirty="0" smtClean="0"/>
                  <a:t>C</a:t>
                </a:r>
                <a:r>
                  <a:rPr lang="en-US" sz="3200" baseline="30000" dirty="0" smtClean="0"/>
                  <a:t>-2</a:t>
                </a:r>
                <a:r>
                  <a:rPr lang="en-US" sz="3200" dirty="0" smtClean="0"/>
                  <a:t>) </a:t>
                </a:r>
                <a:r>
                  <a:rPr lang="en-US" sz="4400" dirty="0" smtClean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4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𝑞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4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𝑞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en-US" sz="44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𝑑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US" sz="4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324" y="2659250"/>
                <a:ext cx="7772400" cy="998350"/>
              </a:xfrm>
              <a:prstGeom prst="rect">
                <a:avLst/>
              </a:prstGeom>
              <a:blipFill rotWithShape="1">
                <a:blip r:embed="rId3"/>
                <a:stretch>
                  <a:fillRect t="-4268" b="-13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981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24"/>
          <p:cNvSpPr/>
          <p:nvPr/>
        </p:nvSpPr>
        <p:spPr>
          <a:xfrm>
            <a:off x="5715000" y="2322355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22098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820400" y="3047731"/>
            <a:ext cx="62730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</a:rPr>
              <a:t>q</a:t>
            </a:r>
            <a:r>
              <a:rPr lang="en-US" sz="3600" b="1" baseline="-25000" dirty="0">
                <a:solidFill>
                  <a:schemeClr val="tx2"/>
                </a:solidFill>
              </a:rPr>
              <a:t>1</a:t>
            </a:r>
            <a:r>
              <a:rPr lang="en-US" sz="3600" dirty="0">
                <a:solidFill>
                  <a:schemeClr val="tx2"/>
                </a:solidFill>
              </a:rPr>
              <a:t>  </a:t>
            </a:r>
            <a:r>
              <a:rPr lang="en-US" sz="3600" b="1" dirty="0">
                <a:solidFill>
                  <a:schemeClr val="tx2"/>
                </a:solidFill>
              </a:rPr>
              <a:t>q</a:t>
            </a:r>
            <a:r>
              <a:rPr lang="en-US" sz="3600" b="1" baseline="-25000" dirty="0">
                <a:solidFill>
                  <a:schemeClr val="tx2"/>
                </a:solidFill>
              </a:rPr>
              <a:t>2</a:t>
            </a:r>
            <a:r>
              <a:rPr lang="en-US" sz="2800" dirty="0">
                <a:solidFill>
                  <a:schemeClr val="tx2"/>
                </a:solidFill>
              </a:rPr>
              <a:t> </a:t>
            </a:r>
          </a:p>
          <a:p>
            <a:pPr algn="ctr"/>
            <a:endParaRPr lang="en-US" sz="3600" dirty="0" smtClean="0">
              <a:solidFill>
                <a:schemeClr val="tx2"/>
              </a:solidFill>
            </a:endParaRPr>
          </a:p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>F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66800" y="5638800"/>
            <a:ext cx="7162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How does the force change?</a:t>
            </a:r>
            <a:endParaRPr lang="en-US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0242479" y="1291525"/>
                <a:ext cx="7772400" cy="998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dirty="0" smtClean="0"/>
                  <a:t>F = </a:t>
                </a:r>
                <a:r>
                  <a:rPr lang="en-US" sz="3200" dirty="0" smtClean="0"/>
                  <a:t>(8.99 x 10</a:t>
                </a:r>
                <a:r>
                  <a:rPr lang="en-US" sz="3200" baseline="30000" dirty="0" smtClean="0"/>
                  <a:t>9 </a:t>
                </a:r>
                <a:r>
                  <a:rPr lang="en-US" sz="3200" dirty="0" smtClean="0"/>
                  <a:t>N m</a:t>
                </a:r>
                <a:r>
                  <a:rPr lang="en-US" sz="3200" baseline="30000" dirty="0" smtClean="0"/>
                  <a:t>2 </a:t>
                </a:r>
                <a:r>
                  <a:rPr lang="en-US" sz="3200" dirty="0" smtClean="0"/>
                  <a:t>C</a:t>
                </a:r>
                <a:r>
                  <a:rPr lang="en-US" sz="3200" baseline="30000" dirty="0" smtClean="0"/>
                  <a:t>-2</a:t>
                </a:r>
                <a:r>
                  <a:rPr lang="en-US" sz="3200" dirty="0" smtClean="0"/>
                  <a:t>) </a:t>
                </a:r>
                <a:r>
                  <a:rPr lang="en-US" sz="4400" dirty="0" smtClean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4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𝑞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4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𝑞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en-US" sz="44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𝑑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US" sz="4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2479" y="1291525"/>
                <a:ext cx="7772400" cy="998350"/>
              </a:xfrm>
              <a:prstGeom prst="rect">
                <a:avLst/>
              </a:prstGeom>
              <a:blipFill rotWithShape="1">
                <a:blip r:embed="rId3"/>
                <a:stretch>
                  <a:fillRect t="-4268" b="-13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Practice Exercise #1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2667000" y="2322355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743200" y="2446150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Straight Arrow Connector 15"/>
          <p:cNvCxnSpPr>
            <a:stCxn id="11" idx="6"/>
            <a:endCxn id="25" idx="2"/>
          </p:cNvCxnSpPr>
          <p:nvPr/>
        </p:nvCxnSpPr>
        <p:spPr>
          <a:xfrm>
            <a:off x="3657172" y="2782365"/>
            <a:ext cx="2057828" cy="0"/>
          </a:xfrm>
          <a:prstGeom prst="straightConnector1">
            <a:avLst/>
          </a:prstGeom>
          <a:ln w="25400"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81000" y="2382727"/>
            <a:ext cx="1905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F</a:t>
            </a:r>
            <a:r>
              <a:rPr lang="en-US" sz="4400" baseline="-25000" dirty="0" smtClean="0"/>
              <a:t>1</a:t>
            </a:r>
            <a:r>
              <a:rPr lang="en-US" sz="4400" dirty="0" smtClean="0"/>
              <a:t> = 1</a:t>
            </a:r>
            <a:endParaRPr lang="en-US" sz="4400" dirty="0"/>
          </a:p>
        </p:txBody>
      </p:sp>
      <p:sp>
        <p:nvSpPr>
          <p:cNvPr id="22" name="Rectangle 21"/>
          <p:cNvSpPr/>
          <p:nvPr/>
        </p:nvSpPr>
        <p:spPr>
          <a:xfrm>
            <a:off x="5791200" y="2424064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33586" y="2903350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d = 1</a:t>
            </a:r>
            <a:endParaRPr lang="en-US" sz="4000" dirty="0"/>
          </a:p>
        </p:txBody>
      </p:sp>
      <p:sp>
        <p:nvSpPr>
          <p:cNvPr id="28" name="TextBox 27"/>
          <p:cNvSpPr txBox="1"/>
          <p:nvPr/>
        </p:nvSpPr>
        <p:spPr>
          <a:xfrm>
            <a:off x="381000" y="4288047"/>
            <a:ext cx="1905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6">
                    <a:lumMod val="75000"/>
                  </a:schemeClr>
                </a:solidFill>
              </a:rPr>
              <a:t>F</a:t>
            </a:r>
            <a:r>
              <a:rPr lang="en-US" sz="4400" baseline="-25000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sz="4400" dirty="0" smtClean="0">
                <a:solidFill>
                  <a:schemeClr val="accent6">
                    <a:lumMod val="75000"/>
                  </a:schemeClr>
                </a:solidFill>
              </a:rPr>
              <a:t> = ?</a:t>
            </a:r>
            <a:endParaRPr lang="en-US" sz="4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5756953" y="4122550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708953" y="4122550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2785153" y="4246345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3" name="Straight Arrow Connector 32"/>
          <p:cNvCxnSpPr>
            <a:stCxn id="31" idx="6"/>
            <a:endCxn id="29" idx="2"/>
          </p:cNvCxnSpPr>
          <p:nvPr/>
        </p:nvCxnSpPr>
        <p:spPr>
          <a:xfrm>
            <a:off x="3699125" y="4582560"/>
            <a:ext cx="2057828" cy="0"/>
          </a:xfrm>
          <a:prstGeom prst="straightConnector1">
            <a:avLst/>
          </a:prstGeom>
          <a:ln w="25400"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5833153" y="4224259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775539" y="4703545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d = 1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54159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24"/>
          <p:cNvSpPr/>
          <p:nvPr/>
        </p:nvSpPr>
        <p:spPr>
          <a:xfrm>
            <a:off x="4038600" y="2322355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22098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820400" y="3047731"/>
            <a:ext cx="62730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</a:rPr>
              <a:t>q</a:t>
            </a:r>
            <a:r>
              <a:rPr lang="en-US" sz="3600" b="1" baseline="-25000" dirty="0">
                <a:solidFill>
                  <a:schemeClr val="tx2"/>
                </a:solidFill>
              </a:rPr>
              <a:t>1</a:t>
            </a:r>
            <a:r>
              <a:rPr lang="en-US" sz="3600" dirty="0">
                <a:solidFill>
                  <a:schemeClr val="tx2"/>
                </a:solidFill>
              </a:rPr>
              <a:t>  </a:t>
            </a:r>
            <a:r>
              <a:rPr lang="en-US" sz="3600" b="1" dirty="0">
                <a:solidFill>
                  <a:schemeClr val="tx2"/>
                </a:solidFill>
              </a:rPr>
              <a:t>q</a:t>
            </a:r>
            <a:r>
              <a:rPr lang="en-US" sz="3600" b="1" baseline="-25000" dirty="0">
                <a:solidFill>
                  <a:schemeClr val="tx2"/>
                </a:solidFill>
              </a:rPr>
              <a:t>2</a:t>
            </a:r>
            <a:r>
              <a:rPr lang="en-US" sz="2800" dirty="0">
                <a:solidFill>
                  <a:schemeClr val="tx2"/>
                </a:solidFill>
              </a:rPr>
              <a:t> </a:t>
            </a:r>
          </a:p>
          <a:p>
            <a:pPr algn="ctr"/>
            <a:endParaRPr lang="en-US" sz="3600" dirty="0" smtClean="0">
              <a:solidFill>
                <a:schemeClr val="tx2"/>
              </a:solidFill>
            </a:endParaRPr>
          </a:p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>F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28800" y="5648980"/>
            <a:ext cx="5638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F</a:t>
            </a:r>
            <a:r>
              <a:rPr lang="en-US" sz="4000" baseline="-25000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 would be twice F</a:t>
            </a:r>
            <a:r>
              <a:rPr lang="en-US" sz="4000" baseline="-25000" dirty="0" smtClean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en-US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Practice Exercise #1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990600" y="2322355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66800" y="2446150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Straight Arrow Connector 15"/>
          <p:cNvCxnSpPr>
            <a:stCxn id="11" idx="6"/>
            <a:endCxn id="25" idx="2"/>
          </p:cNvCxnSpPr>
          <p:nvPr/>
        </p:nvCxnSpPr>
        <p:spPr>
          <a:xfrm>
            <a:off x="1980772" y="2782365"/>
            <a:ext cx="2057828" cy="0"/>
          </a:xfrm>
          <a:prstGeom prst="straightConnector1">
            <a:avLst/>
          </a:prstGeom>
          <a:ln w="25400"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4114800" y="2424064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57186" y="2903350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d = 1</a:t>
            </a:r>
            <a:endParaRPr lang="en-US" sz="4000" dirty="0"/>
          </a:p>
        </p:txBody>
      </p:sp>
      <p:sp>
        <p:nvSpPr>
          <p:cNvPr id="29" name="Oval 28"/>
          <p:cNvSpPr/>
          <p:nvPr/>
        </p:nvSpPr>
        <p:spPr>
          <a:xfrm>
            <a:off x="4080553" y="4046768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1032553" y="4046768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1108753" y="4170563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3" name="Straight Arrow Connector 32"/>
          <p:cNvCxnSpPr>
            <a:stCxn id="31" idx="6"/>
            <a:endCxn id="29" idx="2"/>
          </p:cNvCxnSpPr>
          <p:nvPr/>
        </p:nvCxnSpPr>
        <p:spPr>
          <a:xfrm>
            <a:off x="2022725" y="4506778"/>
            <a:ext cx="2057828" cy="0"/>
          </a:xfrm>
          <a:prstGeom prst="straightConnector1">
            <a:avLst/>
          </a:prstGeom>
          <a:ln w="25400"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4156753" y="4148477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99139" y="4627763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d = 1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5410200" y="2322355"/>
                <a:ext cx="3276600" cy="17571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dirty="0" smtClean="0"/>
                  <a:t>F</a:t>
                </a:r>
                <a:r>
                  <a:rPr lang="en-US" sz="4400" baseline="-25000" dirty="0" smtClean="0"/>
                  <a:t>1</a:t>
                </a:r>
                <a:r>
                  <a:rPr lang="en-US" sz="44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i="1" smtClean="0">
                            <a:latin typeface="Cambria Math"/>
                          </a:rPr>
                          <m:t>(</m:t>
                        </m:r>
                        <m:r>
                          <a:rPr lang="en-US" sz="4400" b="0" i="1" smtClean="0">
                            <a:latin typeface="Cambria Math"/>
                          </a:rPr>
                          <m:t>1)(1)</m:t>
                        </m:r>
                      </m:num>
                      <m:den>
                        <m:sSup>
                          <m:sSupPr>
                            <m:ctrlPr>
                              <a:rPr lang="en-US" sz="44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1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4400" dirty="0" smtClean="0"/>
                  <a:t> = 1</a:t>
                </a:r>
                <a:endParaRPr lang="en-US" sz="44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0" y="2322355"/>
                <a:ext cx="3276600" cy="1757148"/>
              </a:xfrm>
              <a:prstGeom prst="rect">
                <a:avLst/>
              </a:prstGeom>
              <a:blipFill rotWithShape="1">
                <a:blip r:embed="rId3"/>
                <a:stretch>
                  <a:fillRect l="-1676" r="-5773" b="-159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5475118" y="3962400"/>
                <a:ext cx="3440281" cy="1080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dirty="0" smtClean="0"/>
                  <a:t>F</a:t>
                </a:r>
                <a:r>
                  <a:rPr lang="en-US" sz="4400" baseline="-25000" dirty="0" smtClean="0"/>
                  <a:t>2</a:t>
                </a:r>
                <a:r>
                  <a:rPr lang="en-US" sz="44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i="1" smtClean="0">
                            <a:latin typeface="Cambria Math"/>
                          </a:rPr>
                          <m:t>(</m:t>
                        </m:r>
                        <m:r>
                          <a:rPr lang="en-US" sz="4400" b="0" i="1" smtClean="0">
                            <a:latin typeface="Cambria Math"/>
                          </a:rPr>
                          <m:t>2)(1)</m:t>
                        </m:r>
                      </m:num>
                      <m:den>
                        <m:sSup>
                          <m:sSupPr>
                            <m:ctrlPr>
                              <a:rPr lang="en-US" sz="44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1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4400" dirty="0" smtClean="0"/>
                  <a:t> = 2</a:t>
                </a:r>
                <a:endParaRPr lang="en-US" sz="4400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5118" y="3962400"/>
                <a:ext cx="3440281" cy="1080039"/>
              </a:xfrm>
              <a:prstGeom prst="rect">
                <a:avLst/>
              </a:prstGeom>
              <a:blipFill rotWithShape="1">
                <a:blip r:embed="rId4"/>
                <a:stretch>
                  <a:fillRect l="-5142" r="-5319" b="-12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521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24"/>
          <p:cNvSpPr/>
          <p:nvPr/>
        </p:nvSpPr>
        <p:spPr>
          <a:xfrm>
            <a:off x="5715000" y="2322355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22098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820400" y="3047731"/>
            <a:ext cx="62730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</a:rPr>
              <a:t>q</a:t>
            </a:r>
            <a:r>
              <a:rPr lang="en-US" sz="3600" b="1" baseline="-25000" dirty="0">
                <a:solidFill>
                  <a:schemeClr val="tx2"/>
                </a:solidFill>
              </a:rPr>
              <a:t>1</a:t>
            </a:r>
            <a:r>
              <a:rPr lang="en-US" sz="3600" dirty="0">
                <a:solidFill>
                  <a:schemeClr val="tx2"/>
                </a:solidFill>
              </a:rPr>
              <a:t>  </a:t>
            </a:r>
            <a:r>
              <a:rPr lang="en-US" sz="3600" b="1" dirty="0">
                <a:solidFill>
                  <a:schemeClr val="tx2"/>
                </a:solidFill>
              </a:rPr>
              <a:t>q</a:t>
            </a:r>
            <a:r>
              <a:rPr lang="en-US" sz="3600" b="1" baseline="-25000" dirty="0">
                <a:solidFill>
                  <a:schemeClr val="tx2"/>
                </a:solidFill>
              </a:rPr>
              <a:t>2</a:t>
            </a:r>
            <a:r>
              <a:rPr lang="en-US" sz="2800" dirty="0">
                <a:solidFill>
                  <a:schemeClr val="tx2"/>
                </a:solidFill>
              </a:rPr>
              <a:t> </a:t>
            </a:r>
          </a:p>
          <a:p>
            <a:pPr algn="ctr"/>
            <a:endParaRPr lang="en-US" sz="3600" dirty="0" smtClean="0">
              <a:solidFill>
                <a:schemeClr val="tx2"/>
              </a:solidFill>
            </a:endParaRPr>
          </a:p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>F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95400" y="5562600"/>
            <a:ext cx="6629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How does the force change?</a:t>
            </a:r>
            <a:endParaRPr lang="en-US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0242479" y="1291525"/>
                <a:ext cx="7772400" cy="998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dirty="0" smtClean="0"/>
                  <a:t>F = </a:t>
                </a:r>
                <a:r>
                  <a:rPr lang="en-US" sz="3200" dirty="0" smtClean="0"/>
                  <a:t>(8.99 x 10</a:t>
                </a:r>
                <a:r>
                  <a:rPr lang="en-US" sz="3200" baseline="30000" dirty="0" smtClean="0"/>
                  <a:t>9 </a:t>
                </a:r>
                <a:r>
                  <a:rPr lang="en-US" sz="3200" dirty="0" smtClean="0"/>
                  <a:t>N m</a:t>
                </a:r>
                <a:r>
                  <a:rPr lang="en-US" sz="3200" baseline="30000" dirty="0" smtClean="0"/>
                  <a:t>2 </a:t>
                </a:r>
                <a:r>
                  <a:rPr lang="en-US" sz="3200" dirty="0" smtClean="0"/>
                  <a:t>C</a:t>
                </a:r>
                <a:r>
                  <a:rPr lang="en-US" sz="3200" baseline="30000" dirty="0" smtClean="0"/>
                  <a:t>-2</a:t>
                </a:r>
                <a:r>
                  <a:rPr lang="en-US" sz="3200" dirty="0" smtClean="0"/>
                  <a:t>) </a:t>
                </a:r>
                <a:r>
                  <a:rPr lang="en-US" sz="4400" dirty="0" smtClean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4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𝑞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4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𝑞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en-US" sz="44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𝑑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US" sz="4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2479" y="1291525"/>
                <a:ext cx="7772400" cy="998350"/>
              </a:xfrm>
              <a:prstGeom prst="rect">
                <a:avLst/>
              </a:prstGeom>
              <a:blipFill rotWithShape="1">
                <a:blip r:embed="rId3"/>
                <a:stretch>
                  <a:fillRect t="-4268" b="-13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Practice Exercise #2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2667000" y="2322355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743200" y="2446150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Straight Arrow Connector 15"/>
          <p:cNvCxnSpPr>
            <a:stCxn id="11" idx="6"/>
            <a:endCxn id="25" idx="2"/>
          </p:cNvCxnSpPr>
          <p:nvPr/>
        </p:nvCxnSpPr>
        <p:spPr>
          <a:xfrm>
            <a:off x="3657172" y="2782365"/>
            <a:ext cx="2057828" cy="0"/>
          </a:xfrm>
          <a:prstGeom prst="straightConnector1">
            <a:avLst/>
          </a:prstGeom>
          <a:ln w="25400"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81000" y="2382727"/>
            <a:ext cx="1905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F</a:t>
            </a:r>
            <a:r>
              <a:rPr lang="en-US" sz="4400" baseline="-25000" dirty="0" smtClean="0"/>
              <a:t>1</a:t>
            </a:r>
            <a:r>
              <a:rPr lang="en-US" sz="4400" dirty="0" smtClean="0"/>
              <a:t> = 2</a:t>
            </a:r>
            <a:endParaRPr lang="en-US" sz="4400" dirty="0"/>
          </a:p>
        </p:txBody>
      </p:sp>
      <p:sp>
        <p:nvSpPr>
          <p:cNvPr id="22" name="Rectangle 21"/>
          <p:cNvSpPr/>
          <p:nvPr/>
        </p:nvSpPr>
        <p:spPr>
          <a:xfrm>
            <a:off x="5791200" y="2424064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33586" y="2903350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d = 1</a:t>
            </a:r>
            <a:endParaRPr lang="en-US" sz="4000" dirty="0"/>
          </a:p>
        </p:txBody>
      </p:sp>
      <p:sp>
        <p:nvSpPr>
          <p:cNvPr id="28" name="TextBox 27"/>
          <p:cNvSpPr txBox="1"/>
          <p:nvPr/>
        </p:nvSpPr>
        <p:spPr>
          <a:xfrm>
            <a:off x="381000" y="4288047"/>
            <a:ext cx="1905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6">
                    <a:lumMod val="75000"/>
                  </a:schemeClr>
                </a:solidFill>
              </a:rPr>
              <a:t>F</a:t>
            </a:r>
            <a:r>
              <a:rPr lang="en-US" sz="4400" baseline="-25000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sz="4400" dirty="0" smtClean="0">
                <a:solidFill>
                  <a:schemeClr val="accent6">
                    <a:lumMod val="75000"/>
                  </a:schemeClr>
                </a:solidFill>
              </a:rPr>
              <a:t> = ?</a:t>
            </a:r>
            <a:endParaRPr lang="en-US" sz="4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5756953" y="4122550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708953" y="4122550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2785153" y="4246345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3" name="Straight Arrow Connector 32"/>
          <p:cNvCxnSpPr>
            <a:stCxn id="31" idx="6"/>
            <a:endCxn id="29" idx="2"/>
          </p:cNvCxnSpPr>
          <p:nvPr/>
        </p:nvCxnSpPr>
        <p:spPr>
          <a:xfrm>
            <a:off x="3699125" y="4582560"/>
            <a:ext cx="2057828" cy="0"/>
          </a:xfrm>
          <a:prstGeom prst="straightConnector1">
            <a:avLst/>
          </a:prstGeom>
          <a:ln w="25400"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5833153" y="4224259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775539" y="4703545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d = 1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4076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24"/>
          <p:cNvSpPr/>
          <p:nvPr/>
        </p:nvSpPr>
        <p:spPr>
          <a:xfrm>
            <a:off x="4038600" y="2322355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22098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820400" y="3047731"/>
            <a:ext cx="62730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</a:rPr>
              <a:t>q</a:t>
            </a:r>
            <a:r>
              <a:rPr lang="en-US" sz="3600" b="1" baseline="-25000" dirty="0">
                <a:solidFill>
                  <a:schemeClr val="tx2"/>
                </a:solidFill>
              </a:rPr>
              <a:t>1</a:t>
            </a:r>
            <a:r>
              <a:rPr lang="en-US" sz="3600" dirty="0">
                <a:solidFill>
                  <a:schemeClr val="tx2"/>
                </a:solidFill>
              </a:rPr>
              <a:t>  </a:t>
            </a:r>
            <a:r>
              <a:rPr lang="en-US" sz="3600" b="1" dirty="0">
                <a:solidFill>
                  <a:schemeClr val="tx2"/>
                </a:solidFill>
              </a:rPr>
              <a:t>q</a:t>
            </a:r>
            <a:r>
              <a:rPr lang="en-US" sz="3600" b="1" baseline="-25000" dirty="0">
                <a:solidFill>
                  <a:schemeClr val="tx2"/>
                </a:solidFill>
              </a:rPr>
              <a:t>2</a:t>
            </a:r>
            <a:r>
              <a:rPr lang="en-US" sz="2800" dirty="0">
                <a:solidFill>
                  <a:schemeClr val="tx2"/>
                </a:solidFill>
              </a:rPr>
              <a:t> </a:t>
            </a:r>
          </a:p>
          <a:p>
            <a:pPr algn="ctr"/>
            <a:endParaRPr lang="en-US" sz="3600" dirty="0" smtClean="0">
              <a:solidFill>
                <a:schemeClr val="tx2"/>
              </a:solidFill>
            </a:endParaRPr>
          </a:p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>F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Practice Exercise #2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990600" y="2322355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66800" y="2446150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Straight Arrow Connector 15"/>
          <p:cNvCxnSpPr>
            <a:stCxn id="11" idx="6"/>
            <a:endCxn id="25" idx="2"/>
          </p:cNvCxnSpPr>
          <p:nvPr/>
        </p:nvCxnSpPr>
        <p:spPr>
          <a:xfrm>
            <a:off x="1980772" y="2782365"/>
            <a:ext cx="2057828" cy="0"/>
          </a:xfrm>
          <a:prstGeom prst="straightConnector1">
            <a:avLst/>
          </a:prstGeom>
          <a:ln w="25400"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4114800" y="2424064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57186" y="2903350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d = 1</a:t>
            </a:r>
            <a:endParaRPr lang="en-US" sz="4000" dirty="0"/>
          </a:p>
        </p:txBody>
      </p:sp>
      <p:sp>
        <p:nvSpPr>
          <p:cNvPr id="29" name="Oval 28"/>
          <p:cNvSpPr/>
          <p:nvPr/>
        </p:nvSpPr>
        <p:spPr>
          <a:xfrm>
            <a:off x="4080553" y="4046768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1032553" y="4046768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1108753" y="4170563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3" name="Straight Arrow Connector 32"/>
          <p:cNvCxnSpPr>
            <a:stCxn id="31" idx="6"/>
            <a:endCxn id="29" idx="2"/>
          </p:cNvCxnSpPr>
          <p:nvPr/>
        </p:nvCxnSpPr>
        <p:spPr>
          <a:xfrm>
            <a:off x="2022725" y="4506778"/>
            <a:ext cx="2057828" cy="0"/>
          </a:xfrm>
          <a:prstGeom prst="straightConnector1">
            <a:avLst/>
          </a:prstGeom>
          <a:ln w="25400"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4156753" y="4148477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99139" y="4627763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d = 1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5257800" y="2322355"/>
                <a:ext cx="3429000" cy="1080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dirty="0" smtClean="0"/>
                  <a:t>F</a:t>
                </a:r>
                <a:r>
                  <a:rPr lang="en-US" sz="4400" baseline="-25000" dirty="0" smtClean="0"/>
                  <a:t>1</a:t>
                </a:r>
                <a:r>
                  <a:rPr lang="en-US" sz="44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i="1" smtClean="0">
                            <a:latin typeface="Cambria Math"/>
                          </a:rPr>
                          <m:t>(</m:t>
                        </m:r>
                        <m:r>
                          <a:rPr lang="en-US" sz="4400" b="0" i="1" smtClean="0">
                            <a:latin typeface="Cambria Math"/>
                          </a:rPr>
                          <m:t>1)(2)</m:t>
                        </m:r>
                      </m:num>
                      <m:den>
                        <m:sSup>
                          <m:sSupPr>
                            <m:ctrlPr>
                              <a:rPr lang="en-US" sz="44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1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4400" dirty="0" smtClean="0"/>
                  <a:t> = 2</a:t>
                </a:r>
                <a:endParaRPr lang="en-US" sz="44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2322355"/>
                <a:ext cx="3429000" cy="1080039"/>
              </a:xfrm>
              <a:prstGeom prst="rect">
                <a:avLst/>
              </a:prstGeom>
              <a:blipFill rotWithShape="1">
                <a:blip r:embed="rId3"/>
                <a:stretch>
                  <a:fillRect l="-5516" r="-5338" b="-12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5475118" y="3962400"/>
                <a:ext cx="3440281" cy="1080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dirty="0" smtClean="0"/>
                  <a:t>F</a:t>
                </a:r>
                <a:r>
                  <a:rPr lang="en-US" sz="4400" baseline="-25000" dirty="0" smtClean="0"/>
                  <a:t>2</a:t>
                </a:r>
                <a:r>
                  <a:rPr lang="en-US" sz="44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i="1" smtClean="0">
                            <a:latin typeface="Cambria Math"/>
                          </a:rPr>
                          <m:t>(</m:t>
                        </m:r>
                        <m:r>
                          <a:rPr lang="en-US" sz="4400" b="0" i="1" smtClean="0">
                            <a:latin typeface="Cambria Math"/>
                          </a:rPr>
                          <m:t>2)(3)</m:t>
                        </m:r>
                      </m:num>
                      <m:den>
                        <m:sSup>
                          <m:sSupPr>
                            <m:ctrlPr>
                              <a:rPr lang="en-US" sz="44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1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4400" dirty="0" smtClean="0"/>
                  <a:t> = 6</a:t>
                </a:r>
                <a:endParaRPr lang="en-US" sz="4400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5118" y="3962400"/>
                <a:ext cx="3440281" cy="1080039"/>
              </a:xfrm>
              <a:prstGeom prst="rect">
                <a:avLst/>
              </a:prstGeom>
              <a:blipFill rotWithShape="1">
                <a:blip r:embed="rId4"/>
                <a:stretch>
                  <a:fillRect l="-5142" r="-5319" b="-12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 22"/>
          <p:cNvSpPr/>
          <p:nvPr/>
        </p:nvSpPr>
        <p:spPr>
          <a:xfrm>
            <a:off x="1590964" y="5540514"/>
            <a:ext cx="5638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F</a:t>
            </a:r>
            <a:r>
              <a:rPr lang="en-US" sz="4000" baseline="-25000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 would be three times F</a:t>
            </a:r>
            <a:r>
              <a:rPr lang="en-US" sz="4000" baseline="-25000" dirty="0" smtClean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en-US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08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410200" y="3200400"/>
            <a:ext cx="1981200" cy="1828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Variables - 2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6034358" y="3657600"/>
            <a:ext cx="796437" cy="6119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5878642" y="3508530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6" name="Rectangle 5"/>
          <p:cNvSpPr/>
          <p:nvPr/>
        </p:nvSpPr>
        <p:spPr>
          <a:xfrm>
            <a:off x="1371600" y="2514600"/>
            <a:ext cx="31242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Force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Time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Object Size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Object Shape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Amount of Charge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Positive or Negative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Object Material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Conductor or Insulator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65519" y="1981200"/>
            <a:ext cx="49734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</a:rPr>
              <a:t>Here are some possible variables.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66800" y="5646003"/>
            <a:ext cx="7315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Are there assumptions we can make to reduce the</a:t>
            </a:r>
          </a:p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number of variables?  List some.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95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24"/>
          <p:cNvSpPr/>
          <p:nvPr/>
        </p:nvSpPr>
        <p:spPr>
          <a:xfrm>
            <a:off x="5715000" y="2322355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22098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820400" y="3047731"/>
            <a:ext cx="62730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</a:rPr>
              <a:t>q</a:t>
            </a:r>
            <a:r>
              <a:rPr lang="en-US" sz="3600" b="1" baseline="-25000" dirty="0">
                <a:solidFill>
                  <a:schemeClr val="tx2"/>
                </a:solidFill>
              </a:rPr>
              <a:t>1</a:t>
            </a:r>
            <a:r>
              <a:rPr lang="en-US" sz="3600" dirty="0">
                <a:solidFill>
                  <a:schemeClr val="tx2"/>
                </a:solidFill>
              </a:rPr>
              <a:t>  </a:t>
            </a:r>
            <a:r>
              <a:rPr lang="en-US" sz="3600" b="1" dirty="0">
                <a:solidFill>
                  <a:schemeClr val="tx2"/>
                </a:solidFill>
              </a:rPr>
              <a:t>q</a:t>
            </a:r>
            <a:r>
              <a:rPr lang="en-US" sz="3600" b="1" baseline="-25000" dirty="0">
                <a:solidFill>
                  <a:schemeClr val="tx2"/>
                </a:solidFill>
              </a:rPr>
              <a:t>2</a:t>
            </a:r>
            <a:r>
              <a:rPr lang="en-US" sz="2800" dirty="0">
                <a:solidFill>
                  <a:schemeClr val="tx2"/>
                </a:solidFill>
              </a:rPr>
              <a:t> </a:t>
            </a:r>
          </a:p>
          <a:p>
            <a:pPr algn="ctr"/>
            <a:endParaRPr lang="en-US" sz="3600" dirty="0" smtClean="0">
              <a:solidFill>
                <a:schemeClr val="tx2"/>
              </a:solidFill>
            </a:endParaRPr>
          </a:p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>F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95400" y="5562600"/>
            <a:ext cx="6324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How does the force change?</a:t>
            </a:r>
            <a:endParaRPr lang="en-US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0242479" y="1291525"/>
                <a:ext cx="7772400" cy="998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dirty="0" smtClean="0"/>
                  <a:t>F = </a:t>
                </a:r>
                <a:r>
                  <a:rPr lang="en-US" sz="3200" dirty="0" smtClean="0"/>
                  <a:t>(8.99 x 10</a:t>
                </a:r>
                <a:r>
                  <a:rPr lang="en-US" sz="3200" baseline="30000" dirty="0" smtClean="0"/>
                  <a:t>9 </a:t>
                </a:r>
                <a:r>
                  <a:rPr lang="en-US" sz="3200" dirty="0" smtClean="0"/>
                  <a:t>N m</a:t>
                </a:r>
                <a:r>
                  <a:rPr lang="en-US" sz="3200" baseline="30000" dirty="0" smtClean="0"/>
                  <a:t>2 </a:t>
                </a:r>
                <a:r>
                  <a:rPr lang="en-US" sz="3200" dirty="0" smtClean="0"/>
                  <a:t>C</a:t>
                </a:r>
                <a:r>
                  <a:rPr lang="en-US" sz="3200" baseline="30000" dirty="0" smtClean="0"/>
                  <a:t>-2</a:t>
                </a:r>
                <a:r>
                  <a:rPr lang="en-US" sz="3200" dirty="0" smtClean="0"/>
                  <a:t>) </a:t>
                </a:r>
                <a:r>
                  <a:rPr lang="en-US" sz="4400" dirty="0" smtClean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4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𝑞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4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𝑞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en-US" sz="44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𝑑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US" sz="4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2479" y="1291525"/>
                <a:ext cx="7772400" cy="998350"/>
              </a:xfrm>
              <a:prstGeom prst="rect">
                <a:avLst/>
              </a:prstGeom>
              <a:blipFill rotWithShape="1">
                <a:blip r:embed="rId3"/>
                <a:stretch>
                  <a:fillRect t="-4268" b="-13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Practice Exercise #3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2667000" y="2322355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743200" y="2446150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Straight Arrow Connector 15"/>
          <p:cNvCxnSpPr>
            <a:stCxn id="11" idx="6"/>
            <a:endCxn id="25" idx="2"/>
          </p:cNvCxnSpPr>
          <p:nvPr/>
        </p:nvCxnSpPr>
        <p:spPr>
          <a:xfrm>
            <a:off x="3657172" y="2782365"/>
            <a:ext cx="2057828" cy="0"/>
          </a:xfrm>
          <a:prstGeom prst="straightConnector1">
            <a:avLst/>
          </a:prstGeom>
          <a:ln w="25400"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81000" y="2382727"/>
            <a:ext cx="1905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F</a:t>
            </a:r>
            <a:r>
              <a:rPr lang="en-US" sz="4400" baseline="-25000" dirty="0"/>
              <a:t>1</a:t>
            </a:r>
            <a:r>
              <a:rPr lang="en-US" sz="4400" dirty="0" smtClean="0"/>
              <a:t> = 2</a:t>
            </a:r>
            <a:endParaRPr lang="en-US" sz="4400" dirty="0"/>
          </a:p>
        </p:txBody>
      </p:sp>
      <p:sp>
        <p:nvSpPr>
          <p:cNvPr id="22" name="Rectangle 21"/>
          <p:cNvSpPr/>
          <p:nvPr/>
        </p:nvSpPr>
        <p:spPr>
          <a:xfrm>
            <a:off x="5791200" y="2424064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33586" y="2903350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d = 1</a:t>
            </a:r>
            <a:endParaRPr lang="en-US" sz="4000" dirty="0"/>
          </a:p>
        </p:txBody>
      </p:sp>
      <p:sp>
        <p:nvSpPr>
          <p:cNvPr id="28" name="TextBox 27"/>
          <p:cNvSpPr txBox="1"/>
          <p:nvPr/>
        </p:nvSpPr>
        <p:spPr>
          <a:xfrm>
            <a:off x="381000" y="4127897"/>
            <a:ext cx="1905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6">
                    <a:lumMod val="75000"/>
                  </a:schemeClr>
                </a:solidFill>
              </a:rPr>
              <a:t>F</a:t>
            </a:r>
            <a:r>
              <a:rPr lang="en-US" sz="4400" baseline="-25000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sz="4400" dirty="0" smtClean="0">
                <a:solidFill>
                  <a:schemeClr val="accent6">
                    <a:lumMod val="75000"/>
                  </a:schemeClr>
                </a:solidFill>
              </a:rPr>
              <a:t> = ?</a:t>
            </a:r>
            <a:endParaRPr lang="en-US" sz="4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4724400" y="3962400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708953" y="3962400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2785153" y="4086195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3" name="Straight Arrow Connector 32"/>
          <p:cNvCxnSpPr>
            <a:stCxn id="31" idx="6"/>
            <a:endCxn id="29" idx="2"/>
          </p:cNvCxnSpPr>
          <p:nvPr/>
        </p:nvCxnSpPr>
        <p:spPr>
          <a:xfrm>
            <a:off x="3699125" y="4422410"/>
            <a:ext cx="1025275" cy="0"/>
          </a:xfrm>
          <a:prstGeom prst="straightConnector1">
            <a:avLst/>
          </a:prstGeom>
          <a:ln w="25400"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4800600" y="4064109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276600" y="4769976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d = 1/2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85557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24"/>
          <p:cNvSpPr/>
          <p:nvPr/>
        </p:nvSpPr>
        <p:spPr>
          <a:xfrm>
            <a:off x="4038600" y="2322355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22098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820400" y="3047731"/>
            <a:ext cx="62730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</a:rPr>
              <a:t>q</a:t>
            </a:r>
            <a:r>
              <a:rPr lang="en-US" sz="3600" b="1" baseline="-25000" dirty="0">
                <a:solidFill>
                  <a:schemeClr val="tx2"/>
                </a:solidFill>
              </a:rPr>
              <a:t>1</a:t>
            </a:r>
            <a:r>
              <a:rPr lang="en-US" sz="3600" dirty="0">
                <a:solidFill>
                  <a:schemeClr val="tx2"/>
                </a:solidFill>
              </a:rPr>
              <a:t>  </a:t>
            </a:r>
            <a:r>
              <a:rPr lang="en-US" sz="3600" b="1" dirty="0">
                <a:solidFill>
                  <a:schemeClr val="tx2"/>
                </a:solidFill>
              </a:rPr>
              <a:t>q</a:t>
            </a:r>
            <a:r>
              <a:rPr lang="en-US" sz="3600" b="1" baseline="-25000" dirty="0">
                <a:solidFill>
                  <a:schemeClr val="tx2"/>
                </a:solidFill>
              </a:rPr>
              <a:t>2</a:t>
            </a:r>
            <a:r>
              <a:rPr lang="en-US" sz="2800" dirty="0">
                <a:solidFill>
                  <a:schemeClr val="tx2"/>
                </a:solidFill>
              </a:rPr>
              <a:t> </a:t>
            </a:r>
          </a:p>
          <a:p>
            <a:pPr algn="ctr"/>
            <a:endParaRPr lang="en-US" sz="3600" dirty="0" smtClean="0">
              <a:solidFill>
                <a:schemeClr val="tx2"/>
              </a:solidFill>
            </a:endParaRPr>
          </a:p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>F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Practice Exercise #3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990600" y="2322355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66800" y="2446150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Straight Arrow Connector 15"/>
          <p:cNvCxnSpPr>
            <a:stCxn id="11" idx="6"/>
            <a:endCxn id="25" idx="2"/>
          </p:cNvCxnSpPr>
          <p:nvPr/>
        </p:nvCxnSpPr>
        <p:spPr>
          <a:xfrm>
            <a:off x="1980772" y="2782365"/>
            <a:ext cx="2057828" cy="0"/>
          </a:xfrm>
          <a:prstGeom prst="straightConnector1">
            <a:avLst/>
          </a:prstGeom>
          <a:ln w="25400"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4114800" y="2424064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57186" y="2903350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d = 1</a:t>
            </a:r>
            <a:endParaRPr lang="en-US" sz="4000" dirty="0"/>
          </a:p>
        </p:txBody>
      </p:sp>
      <p:sp>
        <p:nvSpPr>
          <p:cNvPr id="29" name="Oval 28"/>
          <p:cNvSpPr/>
          <p:nvPr/>
        </p:nvSpPr>
        <p:spPr>
          <a:xfrm>
            <a:off x="3124200" y="4046768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1032553" y="4046768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1108753" y="4170563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3" name="Straight Arrow Connector 32"/>
          <p:cNvCxnSpPr>
            <a:stCxn id="31" idx="6"/>
            <a:endCxn id="29" idx="2"/>
          </p:cNvCxnSpPr>
          <p:nvPr/>
        </p:nvCxnSpPr>
        <p:spPr>
          <a:xfrm>
            <a:off x="2022725" y="4506778"/>
            <a:ext cx="1101475" cy="0"/>
          </a:xfrm>
          <a:prstGeom prst="straightConnector1">
            <a:avLst/>
          </a:prstGeom>
          <a:ln w="25400"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3200400" y="4148477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00200" y="4885410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d = 1/2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5410199" y="2322355"/>
                <a:ext cx="3341519" cy="1080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dirty="0" smtClean="0"/>
                  <a:t>F</a:t>
                </a:r>
                <a:r>
                  <a:rPr lang="en-US" sz="4400" baseline="-25000" dirty="0" smtClean="0"/>
                  <a:t>1</a:t>
                </a:r>
                <a:r>
                  <a:rPr lang="en-US" sz="44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i="1" smtClean="0">
                            <a:latin typeface="Cambria Math"/>
                          </a:rPr>
                          <m:t>(</m:t>
                        </m:r>
                        <m:r>
                          <a:rPr lang="en-US" sz="4400" b="0" i="1" smtClean="0">
                            <a:latin typeface="Cambria Math"/>
                          </a:rPr>
                          <m:t>1)(2)</m:t>
                        </m:r>
                      </m:num>
                      <m:den>
                        <m:sSup>
                          <m:sSupPr>
                            <m:ctrlPr>
                              <a:rPr lang="en-US" sz="44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1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4400" dirty="0" smtClean="0"/>
                  <a:t> = 2</a:t>
                </a:r>
                <a:endParaRPr lang="en-US" sz="44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199" y="2322355"/>
                <a:ext cx="3341519" cy="1080039"/>
              </a:xfrm>
              <a:prstGeom prst="rect">
                <a:avLst/>
              </a:prstGeom>
              <a:blipFill rotWithShape="1">
                <a:blip r:embed="rId3"/>
                <a:stretch>
                  <a:fillRect l="-6740" r="-6740" b="-12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5028772" y="3962400"/>
                <a:ext cx="3722947" cy="11664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dirty="0" smtClean="0"/>
                  <a:t>F</a:t>
                </a:r>
                <a:r>
                  <a:rPr lang="en-US" sz="4400" baseline="-25000" dirty="0" smtClean="0"/>
                  <a:t>2</a:t>
                </a:r>
                <a:r>
                  <a:rPr lang="en-US" sz="44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i="1" smtClean="0">
                            <a:latin typeface="Cambria Math"/>
                          </a:rPr>
                          <m:t>(</m:t>
                        </m:r>
                        <m:r>
                          <a:rPr lang="en-US" sz="4400" b="0" i="1" smtClean="0">
                            <a:latin typeface="Cambria Math"/>
                          </a:rPr>
                          <m:t>1)(2)</m:t>
                        </m:r>
                      </m:num>
                      <m:den>
                        <m:sSup>
                          <m:sSupPr>
                            <m:ctrlPr>
                              <a:rPr lang="en-US" sz="44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1/2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4400" dirty="0" smtClean="0"/>
                  <a:t> = </a:t>
                </a:r>
                <a:r>
                  <a:rPr lang="en-US" sz="4400" dirty="0"/>
                  <a:t>8</a:t>
                </a: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8772" y="3962400"/>
                <a:ext cx="3722947" cy="1166473"/>
              </a:xfrm>
              <a:prstGeom prst="rect">
                <a:avLst/>
              </a:prstGeom>
              <a:blipFill rotWithShape="1">
                <a:blip r:embed="rId4"/>
                <a:stretch>
                  <a:fillRect l="-982" r="-982" b="-41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 22"/>
          <p:cNvSpPr/>
          <p:nvPr/>
        </p:nvSpPr>
        <p:spPr>
          <a:xfrm>
            <a:off x="1828800" y="5648980"/>
            <a:ext cx="5638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F</a:t>
            </a:r>
            <a:r>
              <a:rPr lang="en-US" sz="4000" baseline="-25000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 would be four times F</a:t>
            </a:r>
            <a:r>
              <a:rPr lang="en-US" sz="4000" baseline="-25000" dirty="0" smtClean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en-US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70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24"/>
          <p:cNvSpPr/>
          <p:nvPr/>
        </p:nvSpPr>
        <p:spPr>
          <a:xfrm>
            <a:off x="4343400" y="2322355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22098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820400" y="3047731"/>
            <a:ext cx="62730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</a:rPr>
              <a:t>q</a:t>
            </a:r>
            <a:r>
              <a:rPr lang="en-US" sz="3600" b="1" baseline="-25000" dirty="0">
                <a:solidFill>
                  <a:schemeClr val="tx2"/>
                </a:solidFill>
              </a:rPr>
              <a:t>1</a:t>
            </a:r>
            <a:r>
              <a:rPr lang="en-US" sz="3600" dirty="0">
                <a:solidFill>
                  <a:schemeClr val="tx2"/>
                </a:solidFill>
              </a:rPr>
              <a:t>  </a:t>
            </a:r>
            <a:r>
              <a:rPr lang="en-US" sz="3600" b="1" dirty="0">
                <a:solidFill>
                  <a:schemeClr val="tx2"/>
                </a:solidFill>
              </a:rPr>
              <a:t>q</a:t>
            </a:r>
            <a:r>
              <a:rPr lang="en-US" sz="3600" b="1" baseline="-25000" dirty="0">
                <a:solidFill>
                  <a:schemeClr val="tx2"/>
                </a:solidFill>
              </a:rPr>
              <a:t>2</a:t>
            </a:r>
            <a:r>
              <a:rPr lang="en-US" sz="2800" dirty="0">
                <a:solidFill>
                  <a:schemeClr val="tx2"/>
                </a:solidFill>
              </a:rPr>
              <a:t> </a:t>
            </a:r>
          </a:p>
          <a:p>
            <a:pPr algn="ctr"/>
            <a:endParaRPr lang="en-US" sz="3600" dirty="0" smtClean="0">
              <a:solidFill>
                <a:schemeClr val="tx2"/>
              </a:solidFill>
            </a:endParaRPr>
          </a:p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>F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95400" y="5638800"/>
            <a:ext cx="6324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How does the force change?</a:t>
            </a:r>
            <a:endParaRPr lang="en-US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0242479" y="1291525"/>
                <a:ext cx="7772400" cy="998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dirty="0" smtClean="0"/>
                  <a:t>F = </a:t>
                </a:r>
                <a:r>
                  <a:rPr lang="en-US" sz="3200" dirty="0" smtClean="0"/>
                  <a:t>(8.99 x 10</a:t>
                </a:r>
                <a:r>
                  <a:rPr lang="en-US" sz="3200" baseline="30000" dirty="0" smtClean="0"/>
                  <a:t>9 </a:t>
                </a:r>
                <a:r>
                  <a:rPr lang="en-US" sz="3200" dirty="0" smtClean="0"/>
                  <a:t>N m</a:t>
                </a:r>
                <a:r>
                  <a:rPr lang="en-US" sz="3200" baseline="30000" dirty="0" smtClean="0"/>
                  <a:t>2 </a:t>
                </a:r>
                <a:r>
                  <a:rPr lang="en-US" sz="3200" dirty="0" smtClean="0"/>
                  <a:t>C</a:t>
                </a:r>
                <a:r>
                  <a:rPr lang="en-US" sz="3200" baseline="30000" dirty="0" smtClean="0"/>
                  <a:t>-2</a:t>
                </a:r>
                <a:r>
                  <a:rPr lang="en-US" sz="3200" dirty="0" smtClean="0"/>
                  <a:t>) </a:t>
                </a:r>
                <a:r>
                  <a:rPr lang="en-US" sz="4400" dirty="0" smtClean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4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𝑞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4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𝑞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en-US" sz="44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𝑑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US" sz="4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2479" y="1291525"/>
                <a:ext cx="7772400" cy="998350"/>
              </a:xfrm>
              <a:prstGeom prst="rect">
                <a:avLst/>
              </a:prstGeom>
              <a:blipFill rotWithShape="1">
                <a:blip r:embed="rId3"/>
                <a:stretch>
                  <a:fillRect t="-4268" b="-13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Practice Exercise #4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2667000" y="2322355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743200" y="2446150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Straight Arrow Connector 15"/>
          <p:cNvCxnSpPr>
            <a:stCxn id="11" idx="6"/>
            <a:endCxn id="25" idx="2"/>
          </p:cNvCxnSpPr>
          <p:nvPr/>
        </p:nvCxnSpPr>
        <p:spPr>
          <a:xfrm>
            <a:off x="3657172" y="2782365"/>
            <a:ext cx="686228" cy="0"/>
          </a:xfrm>
          <a:prstGeom prst="straightConnector1">
            <a:avLst/>
          </a:prstGeom>
          <a:ln w="25400"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81000" y="2382727"/>
            <a:ext cx="1905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F</a:t>
            </a:r>
            <a:r>
              <a:rPr lang="en-US" sz="4400" baseline="-25000" dirty="0" smtClean="0"/>
              <a:t>1</a:t>
            </a:r>
            <a:r>
              <a:rPr lang="en-US" sz="4400" dirty="0" smtClean="0"/>
              <a:t> = 2</a:t>
            </a:r>
            <a:endParaRPr lang="en-US" sz="4400" dirty="0"/>
          </a:p>
        </p:txBody>
      </p:sp>
      <p:sp>
        <p:nvSpPr>
          <p:cNvPr id="22" name="Rectangle 21"/>
          <p:cNvSpPr/>
          <p:nvPr/>
        </p:nvSpPr>
        <p:spPr>
          <a:xfrm>
            <a:off x="4419600" y="2424064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971800" y="3178314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d = 1</a:t>
            </a:r>
            <a:endParaRPr lang="en-US" sz="4000" dirty="0"/>
          </a:p>
        </p:txBody>
      </p:sp>
      <p:sp>
        <p:nvSpPr>
          <p:cNvPr id="28" name="TextBox 27"/>
          <p:cNvSpPr txBox="1"/>
          <p:nvPr/>
        </p:nvSpPr>
        <p:spPr>
          <a:xfrm>
            <a:off x="381000" y="4288047"/>
            <a:ext cx="1905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6">
                    <a:lumMod val="75000"/>
                  </a:schemeClr>
                </a:solidFill>
              </a:rPr>
              <a:t>F</a:t>
            </a:r>
            <a:r>
              <a:rPr lang="en-US" sz="4400" baseline="-25000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sz="4400" dirty="0" smtClean="0">
                <a:solidFill>
                  <a:schemeClr val="accent6">
                    <a:lumMod val="75000"/>
                  </a:schemeClr>
                </a:solidFill>
              </a:rPr>
              <a:t> = ?</a:t>
            </a:r>
            <a:endParaRPr lang="en-US" sz="4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5715428" y="4122550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708953" y="4122550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2785153" y="4246345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3" name="Straight Arrow Connector 32"/>
          <p:cNvCxnSpPr>
            <a:stCxn id="31" idx="6"/>
            <a:endCxn id="29" idx="2"/>
          </p:cNvCxnSpPr>
          <p:nvPr/>
        </p:nvCxnSpPr>
        <p:spPr>
          <a:xfrm>
            <a:off x="3699125" y="4582560"/>
            <a:ext cx="2016303" cy="0"/>
          </a:xfrm>
          <a:prstGeom prst="straightConnector1">
            <a:avLst/>
          </a:prstGeom>
          <a:ln w="25400"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5791628" y="4224259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10000" y="4800600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d = 4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3388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24"/>
          <p:cNvSpPr/>
          <p:nvPr/>
        </p:nvSpPr>
        <p:spPr>
          <a:xfrm>
            <a:off x="2743200" y="2322355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22098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820400" y="3047731"/>
            <a:ext cx="62730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</a:rPr>
              <a:t>q</a:t>
            </a:r>
            <a:r>
              <a:rPr lang="en-US" sz="3600" b="1" baseline="-25000" dirty="0">
                <a:solidFill>
                  <a:schemeClr val="tx2"/>
                </a:solidFill>
              </a:rPr>
              <a:t>1</a:t>
            </a:r>
            <a:r>
              <a:rPr lang="en-US" sz="3600" dirty="0">
                <a:solidFill>
                  <a:schemeClr val="tx2"/>
                </a:solidFill>
              </a:rPr>
              <a:t>  </a:t>
            </a:r>
            <a:r>
              <a:rPr lang="en-US" sz="3600" b="1" dirty="0">
                <a:solidFill>
                  <a:schemeClr val="tx2"/>
                </a:solidFill>
              </a:rPr>
              <a:t>q</a:t>
            </a:r>
            <a:r>
              <a:rPr lang="en-US" sz="3600" b="1" baseline="-25000" dirty="0">
                <a:solidFill>
                  <a:schemeClr val="tx2"/>
                </a:solidFill>
              </a:rPr>
              <a:t>2</a:t>
            </a:r>
            <a:r>
              <a:rPr lang="en-US" sz="2800" dirty="0">
                <a:solidFill>
                  <a:schemeClr val="tx2"/>
                </a:solidFill>
              </a:rPr>
              <a:t> </a:t>
            </a:r>
          </a:p>
          <a:p>
            <a:pPr algn="ctr"/>
            <a:endParaRPr lang="en-US" sz="3600" dirty="0" smtClean="0">
              <a:solidFill>
                <a:schemeClr val="tx2"/>
              </a:solidFill>
            </a:endParaRPr>
          </a:p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>F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Practice Exercise #4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990600" y="2322355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66800" y="2446150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Straight Arrow Connector 15"/>
          <p:cNvCxnSpPr>
            <a:stCxn id="11" idx="6"/>
            <a:endCxn id="25" idx="2"/>
          </p:cNvCxnSpPr>
          <p:nvPr/>
        </p:nvCxnSpPr>
        <p:spPr>
          <a:xfrm>
            <a:off x="1980772" y="2782365"/>
            <a:ext cx="762428" cy="0"/>
          </a:xfrm>
          <a:prstGeom prst="straightConnector1">
            <a:avLst/>
          </a:prstGeom>
          <a:ln w="25400"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819400" y="2424064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71600" y="3069992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d = 1</a:t>
            </a:r>
            <a:endParaRPr lang="en-US" sz="4000" dirty="0"/>
          </a:p>
        </p:txBody>
      </p:sp>
      <p:sp>
        <p:nvSpPr>
          <p:cNvPr id="29" name="Oval 28"/>
          <p:cNvSpPr/>
          <p:nvPr/>
        </p:nvSpPr>
        <p:spPr>
          <a:xfrm>
            <a:off x="4191000" y="4046768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1032553" y="4046768"/>
            <a:ext cx="990172" cy="92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1108753" y="4170563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3" name="Straight Arrow Connector 32"/>
          <p:cNvCxnSpPr>
            <a:stCxn id="31" idx="6"/>
            <a:endCxn id="29" idx="2"/>
          </p:cNvCxnSpPr>
          <p:nvPr/>
        </p:nvCxnSpPr>
        <p:spPr>
          <a:xfrm>
            <a:off x="2022725" y="4506778"/>
            <a:ext cx="2168275" cy="0"/>
          </a:xfrm>
          <a:prstGeom prst="straightConnector1">
            <a:avLst/>
          </a:prstGeom>
          <a:ln w="25400"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4267200" y="4148477"/>
            <a:ext cx="83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2C</a:t>
            </a:r>
            <a:endParaRPr 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133600" y="4724400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d = 4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5105400" y="2322355"/>
                <a:ext cx="3581400" cy="1080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dirty="0" smtClean="0"/>
                  <a:t>F</a:t>
                </a:r>
                <a:r>
                  <a:rPr lang="en-US" sz="4400" baseline="-25000" dirty="0" smtClean="0"/>
                  <a:t>1</a:t>
                </a:r>
                <a:r>
                  <a:rPr lang="en-US" sz="44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i="1" smtClean="0">
                            <a:latin typeface="Cambria Math"/>
                          </a:rPr>
                          <m:t>(</m:t>
                        </m:r>
                        <m:r>
                          <a:rPr lang="en-US" sz="4400" b="0" i="1" smtClean="0">
                            <a:latin typeface="Cambria Math"/>
                          </a:rPr>
                          <m:t>1)(2)</m:t>
                        </m:r>
                      </m:num>
                      <m:den>
                        <m:sSup>
                          <m:sSupPr>
                            <m:ctrlPr>
                              <a:rPr lang="en-US" sz="44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1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4400" dirty="0" smtClean="0"/>
                  <a:t> = </a:t>
                </a:r>
                <a:r>
                  <a:rPr lang="en-US" sz="4400" dirty="0"/>
                  <a:t>1</a:t>
                </a: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5400" y="2322355"/>
                <a:ext cx="3581400" cy="1080039"/>
              </a:xfrm>
              <a:prstGeom prst="rect">
                <a:avLst/>
              </a:prstGeom>
              <a:blipFill rotWithShape="1">
                <a:blip r:embed="rId3"/>
                <a:stretch>
                  <a:fillRect l="-3237" r="-2896" b="-12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5257800" y="3962400"/>
                <a:ext cx="3581400" cy="1080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dirty="0" smtClean="0"/>
                  <a:t>F</a:t>
                </a:r>
                <a:r>
                  <a:rPr lang="en-US" sz="4400" baseline="-25000" dirty="0" smtClean="0"/>
                  <a:t>2</a:t>
                </a:r>
                <a:r>
                  <a:rPr lang="en-US" sz="44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i="1" smtClean="0">
                            <a:latin typeface="Cambria Math"/>
                          </a:rPr>
                          <m:t>(</m:t>
                        </m:r>
                        <m:r>
                          <a:rPr lang="en-US" sz="4400" b="0" i="1" smtClean="0">
                            <a:latin typeface="Cambria Math"/>
                          </a:rPr>
                          <m:t>2)(2)</m:t>
                        </m:r>
                      </m:num>
                      <m:den>
                        <m:sSup>
                          <m:sSupPr>
                            <m:ctrlPr>
                              <a:rPr lang="en-US" sz="44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4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4400" dirty="0" smtClean="0"/>
                  <a:t> = </a:t>
                </a:r>
                <a:r>
                  <a:rPr lang="en-US" sz="3200" dirty="0" smtClean="0"/>
                  <a:t>1/4</a:t>
                </a:r>
                <a:endParaRPr lang="en-US" sz="3200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3962400"/>
                <a:ext cx="3581400" cy="1080039"/>
              </a:xfrm>
              <a:prstGeom prst="rect">
                <a:avLst/>
              </a:prstGeom>
              <a:blipFill rotWithShape="1">
                <a:blip r:embed="rId4"/>
                <a:stretch>
                  <a:fillRect l="-6644" r="-3918" b="-12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 22"/>
          <p:cNvSpPr/>
          <p:nvPr/>
        </p:nvSpPr>
        <p:spPr>
          <a:xfrm>
            <a:off x="1828800" y="5648980"/>
            <a:ext cx="5638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F</a:t>
            </a:r>
            <a:r>
              <a:rPr lang="en-US" sz="4000" baseline="-25000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 would be ¼ of  F</a:t>
            </a:r>
            <a:r>
              <a:rPr lang="en-US" sz="4000" baseline="-25000" dirty="0" smtClean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en-US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08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9525000" y="2248965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Practice Problem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85800" y="3122474"/>
            <a:ext cx="7543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solidFill>
                  <a:schemeClr val="accent6">
                    <a:lumMod val="75000"/>
                  </a:schemeClr>
                </a:solidFill>
              </a:rPr>
              <a:t>An electron in a hydrogen atom is</a:t>
            </a:r>
          </a:p>
          <a:p>
            <a:pPr algn="ctr"/>
            <a:r>
              <a:rPr lang="en-US" sz="3600" dirty="0" smtClean="0">
                <a:solidFill>
                  <a:schemeClr val="accent6">
                    <a:lumMod val="75000"/>
                  </a:schemeClr>
                </a:solidFill>
              </a:rPr>
              <a:t> 2.29 x 10</a:t>
            </a:r>
            <a:r>
              <a:rPr lang="en-US" sz="3600" baseline="30000" dirty="0" smtClean="0">
                <a:solidFill>
                  <a:schemeClr val="accent6">
                    <a:lumMod val="75000"/>
                  </a:schemeClr>
                </a:solidFill>
              </a:rPr>
              <a:t>-11</a:t>
            </a:r>
            <a:r>
              <a:rPr lang="en-US" sz="3600" dirty="0" smtClean="0">
                <a:solidFill>
                  <a:schemeClr val="accent6">
                    <a:lumMod val="75000"/>
                  </a:schemeClr>
                </a:solidFill>
              </a:rPr>
              <a:t> m from the proton.</a:t>
            </a:r>
          </a:p>
          <a:p>
            <a:pPr algn="ctr"/>
            <a:r>
              <a:rPr lang="en-US" sz="3600" dirty="0" smtClean="0">
                <a:solidFill>
                  <a:schemeClr val="accent6">
                    <a:lumMod val="75000"/>
                  </a:schemeClr>
                </a:solidFill>
              </a:rPr>
              <a:t>  Find the electrical force.</a:t>
            </a:r>
            <a:endParaRPr lang="en-US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73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828800" y="5061161"/>
            <a:ext cx="5943600" cy="111103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9525000" y="2248965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Practice Problem Solution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685800" y="2278250"/>
                <a:ext cx="7772400" cy="998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dirty="0" smtClean="0"/>
                  <a:t>F = </a:t>
                </a:r>
                <a:r>
                  <a:rPr lang="en-US" sz="3200" dirty="0" smtClean="0"/>
                  <a:t>(8.99 x 10</a:t>
                </a:r>
                <a:r>
                  <a:rPr lang="en-US" sz="3200" baseline="30000" dirty="0" smtClean="0"/>
                  <a:t>9 </a:t>
                </a:r>
                <a:r>
                  <a:rPr lang="en-US" sz="3200" dirty="0" smtClean="0"/>
                  <a:t>N m</a:t>
                </a:r>
                <a:r>
                  <a:rPr lang="en-US" sz="3200" baseline="30000" dirty="0" smtClean="0"/>
                  <a:t>2 </a:t>
                </a:r>
                <a:r>
                  <a:rPr lang="en-US" sz="3200" dirty="0" smtClean="0"/>
                  <a:t>C</a:t>
                </a:r>
                <a:r>
                  <a:rPr lang="en-US" sz="3200" baseline="30000" dirty="0" smtClean="0"/>
                  <a:t>-2</a:t>
                </a:r>
                <a:r>
                  <a:rPr lang="en-US" sz="3200" dirty="0" smtClean="0"/>
                  <a:t>) </a:t>
                </a:r>
                <a:r>
                  <a:rPr lang="en-US" sz="4400" dirty="0" smtClean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4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𝑞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4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𝑞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en-US" sz="44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𝑑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US" sz="4400" dirty="0"/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2278250"/>
                <a:ext cx="7772400" cy="998350"/>
              </a:xfrm>
              <a:prstGeom prst="rect">
                <a:avLst/>
              </a:prstGeom>
              <a:blipFill rotWithShape="1">
                <a:blip r:embed="rId3"/>
                <a:stretch>
                  <a:fillRect t="-4268" b="-13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381000" y="3505200"/>
                <a:ext cx="8305800" cy="1235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dirty="0" smtClean="0"/>
                  <a:t>F = </a:t>
                </a:r>
                <a:r>
                  <a:rPr lang="en-US" sz="3200" dirty="0" smtClean="0"/>
                  <a:t>(8.99 x 10</a:t>
                </a:r>
                <a:r>
                  <a:rPr lang="en-US" sz="3200" baseline="30000" dirty="0" smtClean="0"/>
                  <a:t>9 </a:t>
                </a:r>
                <a:r>
                  <a:rPr lang="en-US" sz="3200" dirty="0" smtClean="0"/>
                  <a:t>N m</a:t>
                </a:r>
                <a:r>
                  <a:rPr lang="en-US" sz="3200" baseline="30000" dirty="0" smtClean="0"/>
                  <a:t>2 </a:t>
                </a:r>
                <a:r>
                  <a:rPr lang="en-US" sz="3200" dirty="0" smtClean="0"/>
                  <a:t>C</a:t>
                </a:r>
                <a:r>
                  <a:rPr lang="en-US" sz="3200" baseline="30000" dirty="0" smtClean="0"/>
                  <a:t>-2</a:t>
                </a:r>
                <a:r>
                  <a:rPr lang="en-US" sz="3200" dirty="0" smtClean="0"/>
                  <a:t>) </a:t>
                </a:r>
                <a:r>
                  <a:rPr lang="en-US" sz="4400" dirty="0" smtClean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44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(1.60</m:t>
                            </m:r>
                            <m:r>
                              <a:rPr lang="en-US" sz="4400" b="0" i="1" smtClean="0">
                                <a:latin typeface="Cambria Math"/>
                              </a:rPr>
                              <m:t>𝑥</m:t>
                            </m:r>
                            <m:sSup>
                              <m:sSupPr>
                                <m:ctrlPr>
                                  <a:rPr lang="en-US" sz="4400" b="0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sz="4400" b="0" i="1" smtClean="0">
                                    <a:latin typeface="Cambria Math"/>
                                  </a:rPr>
                                  <m:t>10</m:t>
                                </m:r>
                              </m:e>
                              <m:sup>
                                <m:r>
                                  <a:rPr lang="en-US" sz="4400" b="0" i="1" smtClean="0">
                                    <a:latin typeface="Cambria Math"/>
                                  </a:rPr>
                                  <m:t>−19</m:t>
                                </m:r>
                              </m:sup>
                            </m:sSup>
                            <m:r>
                              <a:rPr lang="en-US" sz="4400" b="0" i="1" smtClean="0">
                                <a:latin typeface="Cambria Math"/>
                              </a:rPr>
                              <m:t>𝐶</m:t>
                            </m:r>
                            <m:r>
                              <a:rPr lang="en-US" sz="4400" b="0" i="1" smtClean="0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44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/>
                              </a:rPr>
                              <m:t>(2.29</m:t>
                            </m:r>
                            <m:r>
                              <a:rPr lang="en-US" sz="4400" b="0" i="1" smtClean="0">
                                <a:latin typeface="Cambria Math"/>
                              </a:rPr>
                              <m:t>𝑥</m:t>
                            </m:r>
                            <m:sSup>
                              <m:sSupPr>
                                <m:ctrlPr>
                                  <a:rPr lang="en-US" sz="4400" b="0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sz="4400" b="0" i="1" smtClean="0">
                                    <a:latin typeface="Cambria Math"/>
                                  </a:rPr>
                                  <m:t>10</m:t>
                                </m:r>
                              </m:e>
                              <m:sup>
                                <m:r>
                                  <a:rPr lang="en-US" sz="4400" b="0" i="1" smtClean="0">
                                    <a:latin typeface="Cambria Math"/>
                                  </a:rPr>
                                  <m:t>−11</m:t>
                                </m:r>
                              </m:sup>
                            </m:sSup>
                            <m:r>
                              <a:rPr lang="en-US" sz="4400" b="0" i="1" smtClean="0">
                                <a:latin typeface="Cambria Math"/>
                              </a:rPr>
                              <m:t>𝑚</m:t>
                            </m:r>
                            <m:r>
                              <a:rPr lang="en-US" sz="4400" b="0" i="1" smtClean="0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US" sz="4400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3505200"/>
                <a:ext cx="8305800" cy="1235979"/>
              </a:xfrm>
              <a:prstGeom prst="rect">
                <a:avLst/>
              </a:prstGeom>
              <a:blipFill rotWithShape="1">
                <a:blip r:embed="rId4"/>
                <a:stretch>
                  <a:fillRect l="-1175" b="-34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Box 38"/>
          <p:cNvSpPr txBox="1"/>
          <p:nvPr/>
        </p:nvSpPr>
        <p:spPr>
          <a:xfrm>
            <a:off x="680663" y="5146107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F = </a:t>
            </a:r>
            <a:r>
              <a:rPr lang="en-US" sz="3200" dirty="0" smtClean="0"/>
              <a:t>4.39 x 10</a:t>
            </a:r>
            <a:r>
              <a:rPr lang="en-US" sz="3200" baseline="30000" dirty="0" smtClean="0"/>
              <a:t>-7 </a:t>
            </a:r>
            <a:r>
              <a:rPr lang="en-US" sz="3200" dirty="0" smtClean="0"/>
              <a:t>N Attraction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81078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Variables - 3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9841042" y="4412991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6" name="Rectangle 5"/>
          <p:cNvSpPr/>
          <p:nvPr/>
        </p:nvSpPr>
        <p:spPr>
          <a:xfrm>
            <a:off x="1371600" y="2668012"/>
            <a:ext cx="7086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en-US" dirty="0" smtClean="0">
                <a:solidFill>
                  <a:schemeClr val="tx2"/>
                </a:solidFill>
              </a:rPr>
              <a:t>The electrical force does not change with time.</a:t>
            </a:r>
          </a:p>
          <a:p>
            <a:pPr marL="457200" indent="-457200">
              <a:buAutoNum type="arabicPeriod"/>
            </a:pPr>
            <a:r>
              <a:rPr lang="en-US" dirty="0" smtClean="0">
                <a:solidFill>
                  <a:schemeClr val="tx2"/>
                </a:solidFill>
              </a:rPr>
              <a:t>The object is small so the size and shape do not affect the force.</a:t>
            </a:r>
          </a:p>
          <a:p>
            <a:pPr marL="457200" indent="-457200">
              <a:buAutoNum type="arabicPeriod"/>
            </a:pPr>
            <a:r>
              <a:rPr lang="en-US" dirty="0" smtClean="0">
                <a:solidFill>
                  <a:schemeClr val="tx2"/>
                </a:solidFill>
              </a:rPr>
              <a:t>The charge is the same no matter what the material, so the material has no effect.</a:t>
            </a:r>
          </a:p>
          <a:p>
            <a:pPr marL="457200" indent="-457200">
              <a:buAutoNum type="arabicPeriod"/>
            </a:pPr>
            <a:r>
              <a:rPr lang="en-US" dirty="0" smtClean="0">
                <a:solidFill>
                  <a:schemeClr val="tx2"/>
                </a:solidFill>
              </a:rPr>
              <a:t>Again, since the object is small, the placement of the charge due to being a conductor or insulator has no effect.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676400" y="2067580"/>
            <a:ext cx="5867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Here are some possible assumptions: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90800" y="5801380"/>
            <a:ext cx="4495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So, what are we left with?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87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315200" y="3363930"/>
            <a:ext cx="1219200" cy="12225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Variables - 4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7526581" y="3579002"/>
            <a:ext cx="796437" cy="6119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9841042" y="4412991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6" name="Rectangle 5"/>
          <p:cNvSpPr/>
          <p:nvPr/>
        </p:nvSpPr>
        <p:spPr>
          <a:xfrm>
            <a:off x="1066800" y="2891135"/>
            <a:ext cx="7086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tx2"/>
                </a:solidFill>
              </a:rPr>
              <a:t>Force versus Charge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133600" y="2281535"/>
            <a:ext cx="49734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Final (?) Experimental Variables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33400" y="3465493"/>
            <a:ext cx="7620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Devise an experiment to find an</a:t>
            </a:r>
          </a:p>
          <a:p>
            <a:pPr algn="ctr"/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 equation for force including: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905000" y="4495800"/>
            <a:ext cx="6096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arenR"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Hypothesis</a:t>
            </a:r>
          </a:p>
          <a:p>
            <a:pPr marL="514350" indent="-514350">
              <a:buAutoNum type="arabicParenR"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Experiment design</a:t>
            </a:r>
          </a:p>
          <a:p>
            <a:pPr marL="514350" indent="-514350">
              <a:buAutoNum type="arabicParenR"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Independent and dependent variables</a:t>
            </a:r>
          </a:p>
          <a:p>
            <a:pPr marL="514350" indent="-514350">
              <a:buAutoNum type="arabicParenR"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Note potential experimental problems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61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365268" y="1502596"/>
            <a:ext cx="1219200" cy="12225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Proposed Experiment -1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7526581" y="3579002"/>
            <a:ext cx="796437" cy="6119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9841042" y="4412991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19200" y="2102108"/>
            <a:ext cx="70866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</a:rPr>
              <a:t>1) Hypothesis</a:t>
            </a:r>
          </a:p>
          <a:p>
            <a:r>
              <a:rPr lang="en-US" sz="2800" dirty="0">
                <a:solidFill>
                  <a:schemeClr val="tx2"/>
                </a:solidFill>
              </a:rPr>
              <a:t>	</a:t>
            </a:r>
            <a:r>
              <a:rPr lang="en-US" dirty="0" smtClean="0">
                <a:solidFill>
                  <a:schemeClr val="tx2"/>
                </a:solidFill>
              </a:rPr>
              <a:t>As charge increases, force increases</a:t>
            </a:r>
          </a:p>
          <a:p>
            <a:r>
              <a:rPr lang="en-US" sz="2800" dirty="0" smtClean="0">
                <a:solidFill>
                  <a:schemeClr val="tx2"/>
                </a:solidFill>
              </a:rPr>
              <a:t>2) Experiment Design</a:t>
            </a:r>
          </a:p>
          <a:p>
            <a:r>
              <a:rPr lang="en-US" sz="2800" dirty="0">
                <a:solidFill>
                  <a:schemeClr val="tx2"/>
                </a:solidFill>
              </a:rPr>
              <a:t>	</a:t>
            </a:r>
            <a:r>
              <a:rPr lang="en-US" dirty="0" smtClean="0">
                <a:solidFill>
                  <a:schemeClr val="tx2"/>
                </a:solidFill>
              </a:rPr>
              <a:t>Vary force while measuring charge using an 	electroscope</a:t>
            </a:r>
          </a:p>
          <a:p>
            <a:r>
              <a:rPr lang="en-US" sz="2800" dirty="0" smtClean="0">
                <a:solidFill>
                  <a:schemeClr val="tx2"/>
                </a:solidFill>
              </a:rPr>
              <a:t>3) Independent variable = force</a:t>
            </a:r>
            <a:br>
              <a:rPr lang="en-US" sz="2800" dirty="0" smtClean="0">
                <a:solidFill>
                  <a:schemeClr val="tx2"/>
                </a:solidFill>
              </a:rPr>
            </a:br>
            <a:r>
              <a:rPr lang="en-US" sz="2800" dirty="0" smtClean="0">
                <a:solidFill>
                  <a:schemeClr val="tx2"/>
                </a:solidFill>
              </a:rPr>
              <a:t>    Dependent variable = charge</a:t>
            </a:r>
          </a:p>
          <a:p>
            <a:r>
              <a:rPr lang="en-US" sz="2800" dirty="0" smtClean="0">
                <a:solidFill>
                  <a:schemeClr val="tx2"/>
                </a:solidFill>
              </a:rPr>
              <a:t>4) Potential problems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	How can there be a force to measure with only 	one object?  </a:t>
            </a:r>
          </a:p>
          <a:p>
            <a:r>
              <a:rPr lang="en-US" sz="2800" dirty="0">
                <a:solidFill>
                  <a:schemeClr val="tx2"/>
                </a:solidFill>
              </a:rPr>
              <a:t>	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572000" y="5867400"/>
            <a:ext cx="4038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How do we handle this?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96200" y="1173540"/>
            <a:ext cx="5950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96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</a:p>
        </p:txBody>
      </p:sp>
      <p:sp>
        <p:nvSpPr>
          <p:cNvPr id="15" name="Left Arrow 14"/>
          <p:cNvSpPr/>
          <p:nvPr/>
        </p:nvSpPr>
        <p:spPr>
          <a:xfrm>
            <a:off x="4163091" y="3948684"/>
            <a:ext cx="434801" cy="242316"/>
          </a:xfrm>
          <a:prstGeom prst="lef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724400" y="3810000"/>
            <a:ext cx="3962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How do we set the force?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Left Arrow 16"/>
          <p:cNvSpPr/>
          <p:nvPr/>
        </p:nvSpPr>
        <p:spPr>
          <a:xfrm>
            <a:off x="3886200" y="6007852"/>
            <a:ext cx="434801" cy="242316"/>
          </a:xfrm>
          <a:prstGeom prst="lef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69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Proposed Experiment -2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7526581" y="3579002"/>
            <a:ext cx="796437" cy="6119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9841042" y="4412991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19200" y="2102108"/>
            <a:ext cx="7086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</a:rPr>
              <a:t>2) Experiment Design</a:t>
            </a:r>
          </a:p>
          <a:p>
            <a:r>
              <a:rPr lang="en-US" sz="2800" dirty="0">
                <a:solidFill>
                  <a:schemeClr val="tx2"/>
                </a:solidFill>
              </a:rPr>
              <a:t>	</a:t>
            </a:r>
            <a:r>
              <a:rPr lang="en-US" dirty="0" smtClean="0">
                <a:solidFill>
                  <a:schemeClr val="tx2"/>
                </a:solidFill>
              </a:rPr>
              <a:t>Vary force while measuring charge using an 	electroscope</a:t>
            </a:r>
          </a:p>
          <a:p>
            <a:r>
              <a:rPr lang="en-US" sz="2800" dirty="0">
                <a:solidFill>
                  <a:schemeClr val="tx2"/>
                </a:solidFill>
              </a:rPr>
              <a:t>	</a:t>
            </a:r>
          </a:p>
        </p:txBody>
      </p:sp>
      <p:sp>
        <p:nvSpPr>
          <p:cNvPr id="15" name="Left Arrow 14"/>
          <p:cNvSpPr/>
          <p:nvPr/>
        </p:nvSpPr>
        <p:spPr>
          <a:xfrm>
            <a:off x="4038600" y="3124200"/>
            <a:ext cx="434801" cy="242316"/>
          </a:xfrm>
          <a:prstGeom prst="lef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622068" y="2987833"/>
            <a:ext cx="3962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How do we set the force?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19200" y="3810000"/>
            <a:ext cx="6781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The electroscope is really measuring the force caused by the charge on the charged object.  This force lifts the needle up along the scale.  We must find a way to set the charge, and measure the force by using the scale on the electroscope.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93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600200" y="5334000"/>
            <a:ext cx="609600" cy="6815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Proposed Experiment - 3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7526581" y="3579002"/>
            <a:ext cx="796437" cy="6119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9841042" y="4412991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19200" y="2102108"/>
            <a:ext cx="7086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</a:rPr>
              <a:t>Let’s start with the potential problem.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4) Potential problems</a:t>
            </a:r>
          </a:p>
          <a:p>
            <a:r>
              <a:rPr lang="en-US" sz="2000" dirty="0" smtClean="0">
                <a:solidFill>
                  <a:schemeClr val="tx2"/>
                </a:solidFill>
              </a:rPr>
              <a:t>	</a:t>
            </a:r>
            <a:r>
              <a:rPr lang="en-US" dirty="0" smtClean="0">
                <a:solidFill>
                  <a:schemeClr val="tx2"/>
                </a:solidFill>
              </a:rPr>
              <a:t>How can there be a force to measure with only 	one object?  </a:t>
            </a:r>
          </a:p>
          <a:p>
            <a:r>
              <a:rPr lang="en-US" sz="2800" dirty="0">
                <a:solidFill>
                  <a:schemeClr val="tx2"/>
                </a:solidFill>
              </a:rPr>
              <a:t>	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191000" y="5638800"/>
            <a:ext cx="457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Does this add new variables?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00200" y="4724400"/>
            <a:ext cx="609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96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</a:p>
        </p:txBody>
      </p:sp>
      <p:sp>
        <p:nvSpPr>
          <p:cNvPr id="17" name="Left Arrow 16"/>
          <p:cNvSpPr/>
          <p:nvPr/>
        </p:nvSpPr>
        <p:spPr>
          <a:xfrm>
            <a:off x="5791200" y="5320284"/>
            <a:ext cx="434801" cy="242316"/>
          </a:xfrm>
          <a:prstGeom prst="lef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143000" y="3886200"/>
            <a:ext cx="5867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Due to Newton’s third law, there can’t be a force with one object.  There must be two objects.  So the real situation is more like this: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3276600" y="5338260"/>
            <a:ext cx="609600" cy="6815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3276600" y="4724400"/>
            <a:ext cx="609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96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572000" y="3276600"/>
            <a:ext cx="4038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How do we handle this?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Left Arrow 21"/>
          <p:cNvSpPr/>
          <p:nvPr/>
        </p:nvSpPr>
        <p:spPr>
          <a:xfrm>
            <a:off x="3886200" y="3417052"/>
            <a:ext cx="434801" cy="242316"/>
          </a:xfrm>
          <a:prstGeom prst="lef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64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962400" y="3553662"/>
            <a:ext cx="609600" cy="6815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Coulomb’s Law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457200" y="15240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Proposed Experiment - 4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9841042" y="4412991"/>
            <a:ext cx="649358" cy="26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535579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19200" y="2246293"/>
            <a:ext cx="7086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</a:rPr>
              <a:t>Potential new variables:</a:t>
            </a:r>
          </a:p>
          <a:p>
            <a:r>
              <a:rPr lang="en-US" sz="2800" dirty="0">
                <a:solidFill>
                  <a:schemeClr val="tx2"/>
                </a:solidFill>
              </a:rPr>
              <a:t>	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00200" y="5115580"/>
            <a:ext cx="6248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Rewrite the proposed experiment.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62400" y="2967335"/>
            <a:ext cx="609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96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600200" y="3257564"/>
            <a:ext cx="2438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Charge 1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Charge 2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Distance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6858000" y="3557922"/>
            <a:ext cx="609600" cy="6815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858000" y="2967335"/>
            <a:ext cx="609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en-US" sz="96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</a:p>
        </p:txBody>
      </p:sp>
      <p:cxnSp>
        <p:nvCxnSpPr>
          <p:cNvPr id="7" name="Straight Arrow Connector 6"/>
          <p:cNvCxnSpPr>
            <a:stCxn id="4" idx="6"/>
          </p:cNvCxnSpPr>
          <p:nvPr/>
        </p:nvCxnSpPr>
        <p:spPr>
          <a:xfrm>
            <a:off x="4572000" y="3894432"/>
            <a:ext cx="2286000" cy="426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4495800" y="4110335"/>
            <a:ext cx="2438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tx2"/>
                </a:solidFill>
              </a:rPr>
              <a:t>distance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048000" y="2967335"/>
            <a:ext cx="2438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c</a:t>
            </a:r>
            <a:r>
              <a:rPr lang="en-US" dirty="0" smtClean="0">
                <a:solidFill>
                  <a:schemeClr val="tx2"/>
                </a:solidFill>
              </a:rPr>
              <a:t>harge 1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019800" y="2971800"/>
            <a:ext cx="2438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c</a:t>
            </a:r>
            <a:r>
              <a:rPr lang="en-US" dirty="0" smtClean="0">
                <a:solidFill>
                  <a:schemeClr val="tx2"/>
                </a:solidFill>
              </a:rPr>
              <a:t>harge 2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07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2475</TotalTime>
  <Words>1602</Words>
  <Application>Microsoft Office PowerPoint</Application>
  <PresentationFormat>On-screen Show (4:3)</PresentationFormat>
  <Paragraphs>404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Custom Design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  <vt:lpstr>Coulomb’s Law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Opposites Attract</dc:title>
  <dc:creator>SRH</dc:creator>
  <cp:lastModifiedBy>SRH</cp:lastModifiedBy>
  <cp:revision>82</cp:revision>
  <dcterms:created xsi:type="dcterms:W3CDTF">2016-04-23T07:49:57Z</dcterms:created>
  <dcterms:modified xsi:type="dcterms:W3CDTF">2016-09-15T14:52:24Z</dcterms:modified>
</cp:coreProperties>
</file>